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4" d="100"/>
          <a:sy n="64" d="100"/>
        </p:scale>
        <p:origin x="2328" y="82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58603C-F4DD-B579-A15F-35FB2283ED3A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2024-02-28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A740B1B-8099-295B-CEBE-37EF8D46FF50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188102-BBF0-33F5-80DA-9BC7921A5709}"/>
              </a:ext>
            </a:extLst>
          </p:cNvPr>
          <p:cNvSpPr txBox="1"/>
          <p:nvPr/>
        </p:nvSpPr>
        <p:spPr>
          <a:xfrm>
            <a:off x="-163126" y="996205"/>
            <a:ext cx="79577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B050"/>
                </a:solidFill>
              </a:rPr>
              <a:t>「</a:t>
            </a:r>
            <a:r>
              <a:rPr lang="en-US" altLang="ja-JP" sz="2800" b="1" dirty="0">
                <a:solidFill>
                  <a:srgbClr val="00B050"/>
                </a:solidFill>
              </a:rPr>
              <a:t>2024</a:t>
            </a:r>
            <a:r>
              <a:rPr lang="ja-JP" altLang="en-US" sz="2800" b="1" dirty="0">
                <a:solidFill>
                  <a:srgbClr val="00B050"/>
                </a:solidFill>
              </a:rPr>
              <a:t>は世界で大統領選挙の年」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B920D5-9C7D-2636-AD3C-4BE2C9F6CF4F}"/>
              </a:ext>
            </a:extLst>
          </p:cNvPr>
          <p:cNvSpPr txBox="1"/>
          <p:nvPr/>
        </p:nvSpPr>
        <p:spPr>
          <a:xfrm>
            <a:off x="438624" y="1709585"/>
            <a:ext cx="741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　　　　　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DB49F02-1FE8-4817-7DCE-14BAE09D830F}"/>
              </a:ext>
            </a:extLst>
          </p:cNvPr>
          <p:cNvSpPr/>
          <p:nvPr/>
        </p:nvSpPr>
        <p:spPr>
          <a:xfrm>
            <a:off x="162927" y="1487553"/>
            <a:ext cx="6572611" cy="1750825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B9A2380-9AE4-8A2C-1A17-17407D86D313}"/>
              </a:ext>
            </a:extLst>
          </p:cNvPr>
          <p:cNvGrpSpPr/>
          <p:nvPr/>
        </p:nvGrpSpPr>
        <p:grpSpPr>
          <a:xfrm>
            <a:off x="213974" y="1525920"/>
            <a:ext cx="4271289" cy="679346"/>
            <a:chOff x="417563" y="1537765"/>
            <a:chExt cx="4271289" cy="679346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777BCE5-04EA-B248-2957-30CFDFA9BABC}"/>
                </a:ext>
              </a:extLst>
            </p:cNvPr>
            <p:cNvCxnSpPr/>
            <p:nvPr/>
          </p:nvCxnSpPr>
          <p:spPr>
            <a:xfrm flipH="1">
              <a:off x="442988" y="1569369"/>
              <a:ext cx="575968" cy="6030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A49998F-1AE8-83EE-90C4-B3A5B62ED95C}"/>
                </a:ext>
              </a:extLst>
            </p:cNvPr>
            <p:cNvSpPr txBox="1"/>
            <p:nvPr/>
          </p:nvSpPr>
          <p:spPr>
            <a:xfrm>
              <a:off x="417563" y="1614380"/>
              <a:ext cx="3048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 Black" panose="020B0A04020102020204" pitchFamily="34" charset="0"/>
                </a:rPr>
                <a:t>2</a:t>
              </a:r>
              <a:endParaRPr kumimoji="1" lang="ja-JP" altLang="en-US" sz="1400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D00F932-3611-B4EF-4587-C886EE7BF26C}"/>
                </a:ext>
              </a:extLst>
            </p:cNvPr>
            <p:cNvSpPr txBox="1"/>
            <p:nvPr/>
          </p:nvSpPr>
          <p:spPr>
            <a:xfrm>
              <a:off x="664211" y="1909334"/>
              <a:ext cx="3048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>
                  <a:latin typeface="Arial Black" panose="020B0A04020102020204" pitchFamily="34" charset="0"/>
                </a:rPr>
                <a:t>5</a:t>
              </a:r>
              <a:endParaRPr kumimoji="1" lang="ja-JP" altLang="en-US" sz="1400" b="1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8A7CF71-2166-3F69-430C-977BB755AE74}"/>
                </a:ext>
              </a:extLst>
            </p:cNvPr>
            <p:cNvSpPr txBox="1"/>
            <p:nvPr/>
          </p:nvSpPr>
          <p:spPr>
            <a:xfrm>
              <a:off x="1405581" y="1537765"/>
              <a:ext cx="32832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エルサルバドルで大統領選挙</a:t>
              </a:r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3F83C1A-2E7C-DBBB-D2CA-DC34182127CA}"/>
              </a:ext>
            </a:extLst>
          </p:cNvPr>
          <p:cNvSpPr txBox="1"/>
          <p:nvPr/>
        </p:nvSpPr>
        <p:spPr>
          <a:xfrm>
            <a:off x="998672" y="2205225"/>
            <a:ext cx="82150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212529"/>
                </a:solidFill>
                <a:latin typeface="Hiragino Kaku Gothic ProN"/>
              </a:rPr>
              <a:t>アメリカのドル中心の経済からの脱皮を狙い</a:t>
            </a:r>
            <a:endParaRPr lang="en-US" altLang="ja-JP" sz="1600" b="1" dirty="0">
              <a:solidFill>
                <a:srgbClr val="212529"/>
              </a:solidFill>
              <a:latin typeface="Hiragino Kaku Gothic ProN"/>
            </a:endParaRPr>
          </a:p>
          <a:p>
            <a:r>
              <a:rPr lang="ja-JP" altLang="en-US" sz="1600" b="1" i="0" dirty="0">
                <a:solidFill>
                  <a:srgbClr val="212529"/>
                </a:solidFill>
                <a:effectLst/>
                <a:latin typeface="Hiragino Kaku Gothic ProN"/>
              </a:rPr>
              <a:t>世界で初めて</a:t>
            </a:r>
            <a:r>
              <a:rPr lang="ja-JP" altLang="en-US" sz="1600" b="1" dirty="0">
                <a:solidFill>
                  <a:srgbClr val="00B050"/>
                </a:solidFill>
                <a:latin typeface="Hiragino Kaku Gothic ProN"/>
              </a:rPr>
              <a:t>仮想通貨＜ビットコイン＞</a:t>
            </a:r>
            <a:r>
              <a:rPr lang="ja-JP" altLang="en-US" sz="1600" b="1" i="0" dirty="0">
                <a:solidFill>
                  <a:srgbClr val="00B050"/>
                </a:solidFill>
                <a:effectLst/>
                <a:latin typeface="Hiragino Kaku Gothic ProN"/>
              </a:rPr>
              <a:t>を法定通貨</a:t>
            </a:r>
            <a:r>
              <a:rPr lang="ja-JP" altLang="en-US" sz="1600" b="1" i="0" dirty="0">
                <a:solidFill>
                  <a:srgbClr val="212529"/>
                </a:solidFill>
                <a:effectLst/>
                <a:latin typeface="Hiragino Kaku Gothic ProN"/>
              </a:rPr>
              <a:t>とした。</a:t>
            </a:r>
            <a:endParaRPr lang="ja-JP" altLang="en-US" sz="1600" b="1" dirty="0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7B685475-D1E6-53D5-70CC-43B682F4FDE2}"/>
              </a:ext>
            </a:extLst>
          </p:cNvPr>
          <p:cNvSpPr/>
          <p:nvPr/>
        </p:nvSpPr>
        <p:spPr>
          <a:xfrm>
            <a:off x="3950845" y="2746741"/>
            <a:ext cx="380468" cy="45595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1E84DF5-B891-E876-F9ED-401DE201AE9C}"/>
              </a:ext>
            </a:extLst>
          </p:cNvPr>
          <p:cNvSpPr txBox="1"/>
          <p:nvPr/>
        </p:nvSpPr>
        <p:spPr>
          <a:xfrm>
            <a:off x="1831631" y="2793734"/>
            <a:ext cx="490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これがホントの　　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「さらばドル」</a:t>
            </a:r>
            <a:endParaRPr kumimoji="1" lang="ja-JP" altLang="en-US" sz="2400" b="1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C86C86D-EA53-45A5-CA75-9EB413CB8F55}"/>
              </a:ext>
            </a:extLst>
          </p:cNvPr>
          <p:cNvSpPr/>
          <p:nvPr/>
        </p:nvSpPr>
        <p:spPr>
          <a:xfrm>
            <a:off x="179423" y="3281103"/>
            <a:ext cx="6499154" cy="836487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70C1600-111E-0320-2A0E-A825D2689039}"/>
              </a:ext>
            </a:extLst>
          </p:cNvPr>
          <p:cNvGrpSpPr/>
          <p:nvPr/>
        </p:nvGrpSpPr>
        <p:grpSpPr>
          <a:xfrm>
            <a:off x="192753" y="4202889"/>
            <a:ext cx="669259" cy="450936"/>
            <a:chOff x="3585991" y="4754710"/>
            <a:chExt cx="675062" cy="647742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858C115-1B7B-14CA-7357-77DE9C718327}"/>
                </a:ext>
              </a:extLst>
            </p:cNvPr>
            <p:cNvCxnSpPr/>
            <p:nvPr/>
          </p:nvCxnSpPr>
          <p:spPr>
            <a:xfrm flipH="1">
              <a:off x="3611416" y="4754710"/>
              <a:ext cx="575968" cy="6030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E9C062D-263E-85B0-F7FA-D20619923400}"/>
                </a:ext>
              </a:extLst>
            </p:cNvPr>
            <p:cNvSpPr txBox="1"/>
            <p:nvPr/>
          </p:nvSpPr>
          <p:spPr>
            <a:xfrm>
              <a:off x="3585991" y="4799721"/>
              <a:ext cx="307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 Black" panose="020B0A04020102020204" pitchFamily="34" charset="0"/>
                </a:rPr>
                <a:t>2</a:t>
              </a:r>
              <a:endParaRPr kumimoji="1" lang="ja-JP" altLang="en-US" sz="1400" dirty="0">
                <a:latin typeface="Arial Black" panose="020B0A04020102020204" pitchFamily="34" charset="0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793FF69-8772-B22E-95E0-A77AEB3ED84A}"/>
                </a:ext>
              </a:extLst>
            </p:cNvPr>
            <p:cNvSpPr txBox="1"/>
            <p:nvPr/>
          </p:nvSpPr>
          <p:spPr>
            <a:xfrm>
              <a:off x="3832639" y="5094675"/>
              <a:ext cx="4284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>
                  <a:latin typeface="Arial Black" panose="020B0A04020102020204" pitchFamily="34" charset="0"/>
                </a:rPr>
                <a:t>11</a:t>
              </a:r>
              <a:endParaRPr kumimoji="1" lang="ja-JP" altLang="en-US" sz="14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AE109AA-AC0C-8485-602B-98427462FEA3}"/>
              </a:ext>
            </a:extLst>
          </p:cNvPr>
          <p:cNvSpPr txBox="1"/>
          <p:nvPr/>
        </p:nvSpPr>
        <p:spPr>
          <a:xfrm>
            <a:off x="1032345" y="3668172"/>
            <a:ext cx="5663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NATO</a:t>
            </a:r>
            <a:r>
              <a:rPr kumimoji="1" lang="ja-JP" altLang="en-US" sz="2400" b="1" dirty="0"/>
              <a:t>に加盟したが寒い！　ストウブ氏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3B96822-5993-5EF3-8D37-B6F9F7FE8CA5}"/>
              </a:ext>
            </a:extLst>
          </p:cNvPr>
          <p:cNvSpPr/>
          <p:nvPr/>
        </p:nvSpPr>
        <p:spPr>
          <a:xfrm>
            <a:off x="148396" y="4156191"/>
            <a:ext cx="6499154" cy="1361166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337AD15-4654-FDE8-CE56-BAD0810352CC}"/>
              </a:ext>
            </a:extLst>
          </p:cNvPr>
          <p:cNvGrpSpPr/>
          <p:nvPr/>
        </p:nvGrpSpPr>
        <p:grpSpPr>
          <a:xfrm>
            <a:off x="-732383" y="4156795"/>
            <a:ext cx="6040659" cy="713375"/>
            <a:chOff x="7886494" y="6105113"/>
            <a:chExt cx="6040659" cy="713375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06A984A0-D6E0-B97F-5071-AF250FE926C5}"/>
                </a:ext>
              </a:extLst>
            </p:cNvPr>
            <p:cNvSpPr txBox="1"/>
            <p:nvPr/>
          </p:nvSpPr>
          <p:spPr>
            <a:xfrm>
              <a:off x="9572952" y="6105113"/>
              <a:ext cx="4354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  <a:r>
                <a:rPr lang="ja-JP" altLang="en-US" sz="2000" b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インドネシア大統領選挙</a:t>
              </a:r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B2D521C-EDC1-71FE-33B1-B5B6564FD5C7}"/>
                </a:ext>
              </a:extLst>
            </p:cNvPr>
            <p:cNvSpPr txBox="1"/>
            <p:nvPr/>
          </p:nvSpPr>
          <p:spPr>
            <a:xfrm>
              <a:off x="7886494" y="6215757"/>
              <a:ext cx="1847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1400" dirty="0">
                <a:latin typeface="Arial Black" panose="020B0A04020102020204" pitchFamily="34" charset="0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221AD70-C3FC-EF9B-1A28-4D03448FF8DC}"/>
                </a:ext>
              </a:extLst>
            </p:cNvPr>
            <p:cNvSpPr txBox="1"/>
            <p:nvPr/>
          </p:nvSpPr>
          <p:spPr>
            <a:xfrm>
              <a:off x="8133142" y="6510711"/>
              <a:ext cx="1847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14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997B08-9352-E686-BB99-3CA2D9D0DEF2}"/>
              </a:ext>
            </a:extLst>
          </p:cNvPr>
          <p:cNvSpPr txBox="1"/>
          <p:nvPr/>
        </p:nvSpPr>
        <p:spPr>
          <a:xfrm>
            <a:off x="678982" y="1852391"/>
            <a:ext cx="6678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i="0" dirty="0">
                <a:solidFill>
                  <a:srgbClr val="212529"/>
                </a:solidFill>
                <a:effectLst/>
                <a:latin typeface="Hiragino Kaku Gothic ProN"/>
              </a:rPr>
              <a:t>　　　　ナジブ・ブケレ大統領　再任</a:t>
            </a:r>
            <a:endParaRPr lang="ja-JP" altLang="en-US" sz="2000" b="1"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D4D69E9-9885-2B69-D748-338BC0F119D0}"/>
              </a:ext>
            </a:extLst>
          </p:cNvPr>
          <p:cNvGrpSpPr/>
          <p:nvPr/>
        </p:nvGrpSpPr>
        <p:grpSpPr>
          <a:xfrm>
            <a:off x="1617641" y="4461041"/>
            <a:ext cx="6760858" cy="818262"/>
            <a:chOff x="959039" y="4363464"/>
            <a:chExt cx="6760858" cy="952106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3C2EABC-546A-C59A-B807-5C6EEC5B9E14}"/>
                </a:ext>
              </a:extLst>
            </p:cNvPr>
            <p:cNvSpPr txBox="1"/>
            <p:nvPr/>
          </p:nvSpPr>
          <p:spPr>
            <a:xfrm>
              <a:off x="1089891" y="4363464"/>
              <a:ext cx="6630006" cy="680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世界最大の直接選挙　２億人　投票</a:t>
              </a:r>
              <a:endParaRPr kumimoji="1" lang="en-US" altLang="ja-JP" sz="1600" b="1" dirty="0"/>
            </a:p>
            <a:p>
              <a:r>
                <a:rPr lang="ja-JP" altLang="en-US" sz="1600" b="0" i="0" dirty="0">
                  <a:solidFill>
                    <a:srgbClr val="333333"/>
                  </a:solidFill>
                  <a:effectLst/>
                  <a:latin typeface="-apple-system"/>
                </a:rPr>
                <a:t>　　</a:t>
              </a:r>
              <a:r>
                <a:rPr lang="en-US" altLang="ja-JP" sz="1600" b="1" i="0" dirty="0">
                  <a:solidFill>
                    <a:srgbClr val="333333"/>
                  </a:solidFill>
                  <a:effectLst/>
                  <a:latin typeface="-apple-system"/>
                </a:rPr>
                <a:t>82</a:t>
              </a:r>
              <a:r>
                <a:rPr lang="ja-JP" altLang="en-US" sz="1600" b="1" i="0" dirty="0">
                  <a:solidFill>
                    <a:srgbClr val="333333"/>
                  </a:solidFill>
                  <a:effectLst/>
                  <a:latin typeface="-apple-system"/>
                </a:rPr>
                <a:t>万カ所あまりの投票所が設置</a:t>
              </a:r>
              <a:r>
                <a:rPr kumimoji="1" lang="ja-JP" altLang="en-US" sz="1600" b="1" dirty="0"/>
                <a:t>　</a:t>
              </a:r>
              <a:r>
                <a:rPr kumimoji="1" lang="ja-JP" altLang="en-US" sz="1400" b="1" dirty="0"/>
                <a:t>　　　　　　　　　　　　　　　　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C709DF84-8569-0B42-D448-D8BF606D5198}"/>
                </a:ext>
              </a:extLst>
            </p:cNvPr>
            <p:cNvSpPr txBox="1"/>
            <p:nvPr/>
          </p:nvSpPr>
          <p:spPr>
            <a:xfrm>
              <a:off x="959039" y="4957449"/>
              <a:ext cx="6630006" cy="358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i="0" dirty="0">
                  <a:solidFill>
                    <a:srgbClr val="000000"/>
                  </a:solidFill>
                  <a:effectLst/>
                  <a:latin typeface="Roboto" panose="02000000000000000000" pitchFamily="2" charset="0"/>
                </a:rPr>
                <a:t>新大統領・過半数必要 　　プラボウォ氏❓</a:t>
              </a:r>
              <a:r>
                <a:rPr kumimoji="1" lang="ja-JP" altLang="en-US" sz="1400" b="1" dirty="0"/>
                <a:t>　　　　　　　　　　　　　　　　　　　　　　　　　　　　　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0815E78-AB2A-1103-9DB1-2FD859370877}"/>
              </a:ext>
            </a:extLst>
          </p:cNvPr>
          <p:cNvGrpSpPr/>
          <p:nvPr/>
        </p:nvGrpSpPr>
        <p:grpSpPr>
          <a:xfrm>
            <a:off x="-485735" y="5144695"/>
            <a:ext cx="9758921" cy="404910"/>
            <a:chOff x="-1657142" y="4734958"/>
            <a:chExt cx="9758921" cy="311736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7F283F13-0227-E222-BE20-D9A2A710E11D}"/>
                </a:ext>
              </a:extLst>
            </p:cNvPr>
            <p:cNvSpPr txBox="1"/>
            <p:nvPr/>
          </p:nvSpPr>
          <p:spPr>
            <a:xfrm>
              <a:off x="-1657142" y="4786045"/>
              <a:ext cx="9758921" cy="260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　　　　　　　　　　首都移転　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ジャカルタ</a:t>
              </a:r>
              <a:r>
                <a:rPr kumimoji="1" lang="ja-JP" altLang="en-US" sz="1600" b="1" dirty="0">
                  <a:solidFill>
                    <a:srgbClr val="FF0000"/>
                  </a:solidFill>
                </a:rPr>
                <a:t>　　　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ヌサンタラ</a:t>
              </a:r>
              <a:endParaRPr kumimoji="1" lang="en-US" altLang="ja-JP" sz="16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27" name="矢印: 右 26">
              <a:extLst>
                <a:ext uri="{FF2B5EF4-FFF2-40B4-BE49-F238E27FC236}">
                  <a16:creationId xmlns:a16="http://schemas.microsoft.com/office/drawing/2014/main" id="{3DFD3AB3-9EEE-2170-108D-68375F9672B5}"/>
                </a:ext>
              </a:extLst>
            </p:cNvPr>
            <p:cNvSpPr/>
            <p:nvPr/>
          </p:nvSpPr>
          <p:spPr>
            <a:xfrm>
              <a:off x="2486040" y="4734958"/>
              <a:ext cx="250857" cy="296248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EBF70E2-EC8E-98AE-31AB-E2BB5B1FF296}"/>
              </a:ext>
            </a:extLst>
          </p:cNvPr>
          <p:cNvSpPr txBox="1"/>
          <p:nvPr/>
        </p:nvSpPr>
        <p:spPr>
          <a:xfrm>
            <a:off x="1201992" y="3308198"/>
            <a:ext cx="6045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フィンランドで大統領選挙</a:t>
            </a:r>
            <a:endParaRPr lang="ja-JP" altLang="en-US" sz="20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6029DF5-3F79-2501-B2A5-84E1B04CCFAF}"/>
              </a:ext>
            </a:extLst>
          </p:cNvPr>
          <p:cNvSpPr txBox="1"/>
          <p:nvPr/>
        </p:nvSpPr>
        <p:spPr>
          <a:xfrm>
            <a:off x="438624" y="2268259"/>
            <a:ext cx="11079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　　　</a:t>
            </a:r>
            <a:endParaRPr kumimoji="1" lang="en-US" altLang="ja-JP" b="1" dirty="0"/>
          </a:p>
          <a:p>
            <a:endParaRPr kumimoji="1" lang="ja-JP" altLang="en-US" sz="2400" b="1" dirty="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359256EB-B8F6-9C07-8D0E-D69FA450EDA6}"/>
              </a:ext>
            </a:extLst>
          </p:cNvPr>
          <p:cNvSpPr/>
          <p:nvPr/>
        </p:nvSpPr>
        <p:spPr>
          <a:xfrm>
            <a:off x="165722" y="5582596"/>
            <a:ext cx="6601160" cy="3160348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4EF41204-46C9-832C-7B22-404D45E92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8271" y="7346856"/>
            <a:ext cx="1703404" cy="1146332"/>
          </a:xfrm>
          <a:prstGeom prst="rect">
            <a:avLst/>
          </a:prstGeom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59D22F7-AF40-E020-8C32-0989E5B172A0}"/>
              </a:ext>
            </a:extLst>
          </p:cNvPr>
          <p:cNvSpPr/>
          <p:nvPr/>
        </p:nvSpPr>
        <p:spPr>
          <a:xfrm>
            <a:off x="3105992" y="5713117"/>
            <a:ext cx="583961" cy="52045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A12F4DF-2CF1-B6D3-42D2-59597E19C9F5}"/>
              </a:ext>
            </a:extLst>
          </p:cNvPr>
          <p:cNvSpPr txBox="1"/>
          <p:nvPr/>
        </p:nvSpPr>
        <p:spPr>
          <a:xfrm>
            <a:off x="469527" y="7636796"/>
            <a:ext cx="849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いや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4B6F391-C6CA-3E36-194E-85369B982DBE}"/>
              </a:ext>
            </a:extLst>
          </p:cNvPr>
          <p:cNvSpPr txBox="1"/>
          <p:nvPr/>
        </p:nvSpPr>
        <p:spPr>
          <a:xfrm>
            <a:off x="3031298" y="804209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も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3E0795C-4A9E-F74D-7C36-2F23F0300B57}"/>
              </a:ext>
            </a:extLst>
          </p:cNvPr>
          <p:cNvSpPr txBox="1"/>
          <p:nvPr/>
        </p:nvSpPr>
        <p:spPr>
          <a:xfrm>
            <a:off x="5497180" y="8103850"/>
            <a:ext cx="1548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もある。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3A859E7B-ABE4-38B1-6E2B-FF21B6601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058" y="7253958"/>
            <a:ext cx="1294103" cy="1488985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0C53125-7EF0-BAE3-41C9-ED5866A5717D}"/>
              </a:ext>
            </a:extLst>
          </p:cNvPr>
          <p:cNvSpPr txBox="1"/>
          <p:nvPr/>
        </p:nvSpPr>
        <p:spPr>
          <a:xfrm>
            <a:off x="317086" y="5773292"/>
            <a:ext cx="5811819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トランプには立候補の</a:t>
            </a:r>
            <a:r>
              <a:rPr kumimoji="1" lang="ja-JP" altLang="en-US" sz="2800" b="1" dirty="0"/>
              <a:t>　　　</a:t>
            </a:r>
            <a:r>
              <a:rPr kumimoji="1" lang="ja-JP" altLang="en-US" sz="2400" b="1" dirty="0"/>
              <a:t>はあるのか？</a:t>
            </a:r>
            <a:endParaRPr kumimoji="1" lang="en-US" altLang="ja-JP" sz="2400" b="1" dirty="0"/>
          </a:p>
          <a:p>
            <a:endParaRPr kumimoji="1" lang="en-US" altLang="ja-JP" sz="1050" b="1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A7B0CF9-72BD-0BEE-C650-73141977BC07}"/>
              </a:ext>
            </a:extLst>
          </p:cNvPr>
          <p:cNvSpPr txBox="1"/>
          <p:nvPr/>
        </p:nvSpPr>
        <p:spPr>
          <a:xfrm>
            <a:off x="-311744" y="6278803"/>
            <a:ext cx="6835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　　　　</a:t>
            </a:r>
            <a:r>
              <a:rPr kumimoji="1" lang="ja-JP" altLang="en-US" sz="2400" b="1" dirty="0"/>
              <a:t>＜連邦最高裁で審議開始。＞</a:t>
            </a:r>
            <a:endParaRPr kumimoji="1" lang="en-US" altLang="ja-JP" sz="2400" b="1" dirty="0"/>
          </a:p>
          <a:p>
            <a:r>
              <a:rPr kumimoji="1" lang="ja-JP" altLang="en-US" b="1" dirty="0"/>
              <a:t>　　</a:t>
            </a:r>
            <a:r>
              <a:rPr kumimoji="1" lang="ja-JP" altLang="en-US" sz="2000" b="1" dirty="0"/>
              <a:t>トランプ側</a:t>
            </a:r>
            <a:r>
              <a:rPr kumimoji="1" lang="ja-JP" altLang="en-US" sz="3200" b="1" dirty="0"/>
              <a:t>：</a:t>
            </a:r>
            <a:r>
              <a:rPr kumimoji="1" lang="ja-JP" altLang="en-US" sz="2800" b="1" dirty="0"/>
              <a:t>　　がないと世の中が困る。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  </a:t>
            </a:r>
            <a:r>
              <a:rPr kumimoji="1" lang="ja-JP" altLang="en-US" sz="2000" b="1" dirty="0"/>
              <a:t>原告側 </a:t>
            </a:r>
            <a:r>
              <a:rPr kumimoji="1" lang="en-US" altLang="ja-JP" sz="2000" b="1" dirty="0"/>
              <a:t>:</a:t>
            </a:r>
            <a:r>
              <a:rPr kumimoji="1" lang="ja-JP" altLang="en-US" sz="2000" b="1" dirty="0"/>
              <a:t>　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B851FBA-A299-FD75-932D-FA934BB1FB9C}"/>
              </a:ext>
            </a:extLst>
          </p:cNvPr>
          <p:cNvSpPr/>
          <p:nvPr/>
        </p:nvSpPr>
        <p:spPr>
          <a:xfrm flipV="1">
            <a:off x="1969200" y="6798852"/>
            <a:ext cx="352895" cy="33478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461676D-0251-6860-0C73-66FE29722CA2}"/>
              </a:ext>
            </a:extLst>
          </p:cNvPr>
          <p:cNvGrpSpPr/>
          <p:nvPr/>
        </p:nvGrpSpPr>
        <p:grpSpPr>
          <a:xfrm>
            <a:off x="179255" y="3332759"/>
            <a:ext cx="608730" cy="544449"/>
            <a:chOff x="3585991" y="4754710"/>
            <a:chExt cx="614008" cy="782068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BF6F9004-9A3C-FADE-64BA-251B779303C8}"/>
                </a:ext>
              </a:extLst>
            </p:cNvPr>
            <p:cNvCxnSpPr/>
            <p:nvPr/>
          </p:nvCxnSpPr>
          <p:spPr>
            <a:xfrm flipH="1">
              <a:off x="3611416" y="4754710"/>
              <a:ext cx="575968" cy="6030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949805B0-4378-FEA9-7E02-F2E661435BA3}"/>
                </a:ext>
              </a:extLst>
            </p:cNvPr>
            <p:cNvSpPr txBox="1"/>
            <p:nvPr/>
          </p:nvSpPr>
          <p:spPr>
            <a:xfrm>
              <a:off x="3585991" y="4799721"/>
              <a:ext cx="3072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 Black" panose="020B0A04020102020204" pitchFamily="34" charset="0"/>
                </a:rPr>
                <a:t>2</a:t>
              </a:r>
              <a:endParaRPr kumimoji="1" lang="ja-JP" altLang="en-US" sz="1400" dirty="0">
                <a:latin typeface="Arial Black" panose="020B0A04020102020204" pitchFamily="34" charset="0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CA8F8C74-2209-472D-2ECC-DC8597863BFA}"/>
                </a:ext>
              </a:extLst>
            </p:cNvPr>
            <p:cNvSpPr txBox="1"/>
            <p:nvPr/>
          </p:nvSpPr>
          <p:spPr>
            <a:xfrm>
              <a:off x="3832639" y="5094675"/>
              <a:ext cx="367360" cy="442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latin typeface="Arial Black" panose="020B0A04020102020204" pitchFamily="34" charset="0"/>
                </a:rPr>
                <a:t>８</a:t>
              </a: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5DBB5F3D-1554-FE2E-85DD-A4066047EA4E}"/>
              </a:ext>
            </a:extLst>
          </p:cNvPr>
          <p:cNvGrpSpPr/>
          <p:nvPr/>
        </p:nvGrpSpPr>
        <p:grpSpPr>
          <a:xfrm>
            <a:off x="317083" y="6311577"/>
            <a:ext cx="596223" cy="544449"/>
            <a:chOff x="3585991" y="4754710"/>
            <a:chExt cx="601393" cy="782068"/>
          </a:xfrm>
        </p:grpSpPr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B96EC36C-8673-805D-1105-F72C8D0A722B}"/>
                </a:ext>
              </a:extLst>
            </p:cNvPr>
            <p:cNvCxnSpPr/>
            <p:nvPr/>
          </p:nvCxnSpPr>
          <p:spPr>
            <a:xfrm flipH="1">
              <a:off x="3611416" y="4754710"/>
              <a:ext cx="575968" cy="6030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5D890D8F-3573-CE73-B45A-4C626C123D85}"/>
                </a:ext>
              </a:extLst>
            </p:cNvPr>
            <p:cNvSpPr txBox="1"/>
            <p:nvPr/>
          </p:nvSpPr>
          <p:spPr>
            <a:xfrm>
              <a:off x="3585991" y="4799721"/>
              <a:ext cx="307536" cy="442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 Black" panose="020B0A04020102020204" pitchFamily="34" charset="0"/>
                </a:rPr>
                <a:t>2</a:t>
              </a:r>
              <a:endParaRPr kumimoji="1" lang="ja-JP" altLang="en-US" sz="1400" dirty="0">
                <a:latin typeface="Arial Black" panose="020B0A04020102020204" pitchFamily="34" charset="0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71817F2A-CF01-8356-E2F5-3F2D1B3EFDAA}"/>
                </a:ext>
              </a:extLst>
            </p:cNvPr>
            <p:cNvSpPr txBox="1"/>
            <p:nvPr/>
          </p:nvSpPr>
          <p:spPr>
            <a:xfrm>
              <a:off x="3832639" y="5094675"/>
              <a:ext cx="307536" cy="442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>
                  <a:latin typeface="Arial Black" panose="020B0A04020102020204" pitchFamily="34" charset="0"/>
                </a:rPr>
                <a:t>8</a:t>
              </a:r>
              <a:endParaRPr kumimoji="1" lang="ja-JP" altLang="en-US" sz="14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AF65AC0-07B8-FF3D-CA96-8B4E81822DD8}"/>
              </a:ext>
            </a:extLst>
          </p:cNvPr>
          <p:cNvSpPr txBox="1"/>
          <p:nvPr/>
        </p:nvSpPr>
        <p:spPr>
          <a:xfrm>
            <a:off x="5218836" y="876798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1" grpId="0"/>
      <p:bldP spid="49" grpId="0" animBg="1"/>
      <p:bldP spid="52" grpId="0"/>
      <p:bldP spid="4" grpId="0" animBg="1"/>
      <p:bldP spid="34" grpId="0" animBg="1"/>
      <p:bldP spid="5" grpId="0"/>
      <p:bldP spid="47" grpId="0"/>
      <p:bldP spid="48" grpId="0"/>
      <p:bldP spid="5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7363</TotalTime>
  <Words>163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-apple-system</vt:lpstr>
      <vt:lpstr>HGP創英角ｺﾞｼｯｸUB</vt:lpstr>
      <vt:lpstr>HGP創英角ﾎﾟｯﾌﾟ体</vt:lpstr>
      <vt:lpstr>Hiragino Kaku Gothic ProN</vt:lpstr>
      <vt:lpstr>游ゴシック</vt:lpstr>
      <vt:lpstr>Aharoni</vt:lpstr>
      <vt:lpstr>Arial</vt:lpstr>
      <vt:lpstr>Arial Black</vt:lpstr>
      <vt:lpstr>Calibri</vt:lpstr>
      <vt:lpstr>Calibri Light</vt:lpstr>
      <vt:lpstr>Century</vt:lpstr>
      <vt:lpstr>Roboto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433</cp:revision>
  <cp:lastPrinted>2024-02-22T12:52:40Z</cp:lastPrinted>
  <dcterms:created xsi:type="dcterms:W3CDTF">2021-09-11T12:07:54Z</dcterms:created>
  <dcterms:modified xsi:type="dcterms:W3CDTF">2024-02-23T21:59:52Z</dcterms:modified>
</cp:coreProperties>
</file>