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81" r:id="rId2"/>
    <p:sldId id="282" r:id="rId3"/>
  </p:sldIdLst>
  <p:sldSz cx="6858000" cy="9144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5" userDrawn="1">
          <p15:clr>
            <a:srgbClr val="A4A3A4"/>
          </p15:clr>
        </p15:guide>
        <p15:guide id="2" pos="218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三浦 邦夫" initials="三浦" lastIdx="7" clrIdx="0">
    <p:extLst>
      <p:ext uri="{19B8F6BF-5375-455C-9EA6-DF929625EA0E}">
        <p15:presenceInfo xmlns:p15="http://schemas.microsoft.com/office/powerpoint/2012/main" userId="b2e0878faf77dd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2554" y="48"/>
      </p:cViewPr>
      <p:guideLst>
        <p:guide orient="horz" pos="2835"/>
        <p:guide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51FE0-FA28-4D04-8BFC-3C039F911885}" type="datetimeFigureOut">
              <a:rPr kumimoji="1" lang="ja-JP" altLang="en-US" smtClean="0"/>
              <a:t>2022/5/23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9313" y="1233488"/>
            <a:ext cx="24971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3B2FB-8750-47EF-8A6B-DA41E0540A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6994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3B2FB-8750-47EF-8A6B-DA41E0540A1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5266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2022/5/23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08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2022/5/23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494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2022/5/23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84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2022/5/23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17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2022/5/23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1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2022/5/23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01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2022/5/23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65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2022/5/23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86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2022/5/23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97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2022/5/23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60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2022/5/23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1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B7157-FF0F-4209-B2C8-E9B1CEE80F2C}" type="datetimeFigureOut">
              <a:rPr kumimoji="1" lang="ja-JP" altLang="en-US" smtClean="0"/>
              <a:t>2022/5/23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89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A6733A3-FCC3-4696-B0B4-32A8FE06D462}"/>
              </a:ext>
            </a:extLst>
          </p:cNvPr>
          <p:cNvSpPr txBox="1"/>
          <p:nvPr/>
        </p:nvSpPr>
        <p:spPr>
          <a:xfrm>
            <a:off x="220692" y="106639"/>
            <a:ext cx="61038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【伝笑鳩】</a:t>
            </a:r>
            <a:r>
              <a:rPr lang="en-US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2022-5-25</a:t>
            </a:r>
            <a:r>
              <a:rPr lang="ja-JP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en-US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Joke Salon </a:t>
            </a:r>
            <a:r>
              <a:rPr lang="ja-JP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用原稿</a:t>
            </a:r>
            <a:r>
              <a:rPr lang="ja-JP" altLang="en-US" sz="2000" b="1" kern="100" dirty="0">
                <a:effectLst/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　　　　　　　　　　</a:t>
            </a:r>
            <a:endParaRPr lang="en-US" altLang="ja-JP" sz="2000" b="1" kern="100" dirty="0">
              <a:effectLst/>
              <a:latin typeface="Century" panose="02040604050505020304" pitchFamily="18" charset="0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6A4A08E-28A7-46E2-A313-D4E9F225E2B1}"/>
              </a:ext>
            </a:extLst>
          </p:cNvPr>
          <p:cNvSpPr txBox="1"/>
          <p:nvPr/>
        </p:nvSpPr>
        <p:spPr>
          <a:xfrm>
            <a:off x="4716208" y="866802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【</a:t>
            </a:r>
            <a:r>
              <a:rPr kumimoji="1" lang="ja-JP" altLang="en-US" b="1" dirty="0"/>
              <a:t>三浦　邦夫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7485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6A4A08E-28A7-46E2-A313-D4E9F225E2B1}"/>
              </a:ext>
            </a:extLst>
          </p:cNvPr>
          <p:cNvSpPr txBox="1"/>
          <p:nvPr/>
        </p:nvSpPr>
        <p:spPr>
          <a:xfrm>
            <a:off x="4716208" y="866802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【</a:t>
            </a:r>
            <a:r>
              <a:rPr kumimoji="1" lang="ja-JP" altLang="en-US" b="1" dirty="0"/>
              <a:t>三浦　邦夫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9F2267D-7CBF-40B0-B5D7-041F1DDD6BE1}"/>
              </a:ext>
            </a:extLst>
          </p:cNvPr>
          <p:cNvSpPr txBox="1"/>
          <p:nvPr/>
        </p:nvSpPr>
        <p:spPr>
          <a:xfrm flipH="1">
            <a:off x="180788" y="377036"/>
            <a:ext cx="5315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/>
              <a:t>ジージが孫に話す時事解説</a:t>
            </a:r>
            <a:r>
              <a:rPr kumimoji="1" lang="en-US" altLang="ja-JP" sz="3200" b="1" u="sng" dirty="0"/>
              <a:t> </a:t>
            </a:r>
            <a:endParaRPr kumimoji="1" lang="ja-JP" altLang="en-US" sz="3200" b="1" u="sng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240C27-7BC8-4D31-B8D5-DA4A1FA47EBD}"/>
              </a:ext>
            </a:extLst>
          </p:cNvPr>
          <p:cNvSpPr txBox="1"/>
          <p:nvPr/>
        </p:nvSpPr>
        <p:spPr>
          <a:xfrm>
            <a:off x="96699" y="1085386"/>
            <a:ext cx="66082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最近の戦争は軍隊同士の戦いに加え、国対国の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「情報戦争」が加わり、ハイブリッド戦争と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なってきた。この情報戦争に使われる</a:t>
            </a:r>
            <a:r>
              <a:rPr lang="ja-JP" altLang="en-US" sz="2400" b="1" dirty="0"/>
              <a:t>手法を　　見てみよう。</a:t>
            </a:r>
            <a:r>
              <a:rPr kumimoji="1" lang="ja-JP" altLang="en-US" sz="2400" b="1" dirty="0"/>
              <a:t>　　　　　　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18F39F0-3CD0-3350-5B8A-0BED0089A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02" y="3377733"/>
            <a:ext cx="1459638" cy="129447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93877C9-787D-7AFD-94D6-C17C91601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901" y="5256801"/>
            <a:ext cx="1623019" cy="1466135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AB2A4F3-AFE1-9D27-5EB6-EB70AA93F39E}"/>
              </a:ext>
            </a:extLst>
          </p:cNvPr>
          <p:cNvSpPr txBox="1"/>
          <p:nvPr/>
        </p:nvSpPr>
        <p:spPr>
          <a:xfrm>
            <a:off x="2248107" y="3746491"/>
            <a:ext cx="49009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dirty="0"/>
              <a:t>オープン・ソース・インテリジェンス</a:t>
            </a:r>
            <a:endParaRPr lang="en-US" altLang="ja-JP" sz="2000" b="1" dirty="0"/>
          </a:p>
          <a:p>
            <a:r>
              <a:rPr lang="en-US" altLang="ja-JP" sz="2000" b="1" dirty="0"/>
              <a:t>(open source intelligence)</a:t>
            </a:r>
            <a:r>
              <a:rPr lang="ja-JP" altLang="en-US" sz="2000" b="1" dirty="0"/>
              <a:t>で公開情報を</a:t>
            </a:r>
            <a:endParaRPr lang="en-US" altLang="ja-JP" sz="2000" b="1" dirty="0"/>
          </a:p>
          <a:p>
            <a:r>
              <a:rPr lang="ja-JP" altLang="en-US" sz="2000" b="1" dirty="0"/>
              <a:t>活用して情報収集・諜報活動をする。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B905A4F-FB8D-9284-2655-2824E13A4A8A}"/>
              </a:ext>
            </a:extLst>
          </p:cNvPr>
          <p:cNvSpPr txBox="1"/>
          <p:nvPr/>
        </p:nvSpPr>
        <p:spPr>
          <a:xfrm>
            <a:off x="2091599" y="4974315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「シギント」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BC8E9BB-0DDC-D3FA-92E8-A1717501526C}"/>
              </a:ext>
            </a:extLst>
          </p:cNvPr>
          <p:cNvSpPr txBox="1"/>
          <p:nvPr/>
        </p:nvSpPr>
        <p:spPr>
          <a:xfrm>
            <a:off x="2255111" y="5683628"/>
            <a:ext cx="45907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dirty="0"/>
              <a:t>シグナルズ・インテリジェンス</a:t>
            </a:r>
            <a:endParaRPr lang="en-US" altLang="ja-JP" sz="2000" b="1" dirty="0"/>
          </a:p>
          <a:p>
            <a:r>
              <a:rPr lang="ja-JP" altLang="en-US" sz="2000" b="1" dirty="0"/>
              <a:t>（</a:t>
            </a:r>
            <a:r>
              <a:rPr lang="en-US" altLang="ja-JP" sz="2000" b="1" dirty="0"/>
              <a:t>signals intelligence</a:t>
            </a:r>
            <a:r>
              <a:rPr lang="ja-JP" altLang="en-US" sz="2000" b="1" dirty="0"/>
              <a:t>）で通信、電磁波、信号等を、傍受して諜報活動をする。</a:t>
            </a:r>
            <a:endParaRPr lang="en-US" altLang="ja-JP" sz="2000" b="1" dirty="0"/>
          </a:p>
          <a:p>
            <a:r>
              <a:rPr lang="ja-JP" altLang="en-US" sz="2000" b="1" dirty="0"/>
              <a:t> 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B8FECC1-E7A7-28E9-ACD7-4D3BBCC3DBAD}"/>
              </a:ext>
            </a:extLst>
          </p:cNvPr>
          <p:cNvSpPr txBox="1"/>
          <p:nvPr/>
        </p:nvSpPr>
        <p:spPr>
          <a:xfrm>
            <a:off x="4716208" y="5037196"/>
            <a:ext cx="2666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/>
              <a:t>（</a:t>
            </a:r>
            <a:r>
              <a:rPr lang="en-US" altLang="ja-JP" sz="2400" b="1" dirty="0" err="1"/>
              <a:t>SIGiNT</a:t>
            </a:r>
            <a:r>
              <a:rPr lang="ja-JP" altLang="en-US" sz="2400" b="1" dirty="0"/>
              <a:t>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EA62558-D230-88D3-0954-48C2EB8AACA1}"/>
              </a:ext>
            </a:extLst>
          </p:cNvPr>
          <p:cNvSpPr txBox="1"/>
          <p:nvPr/>
        </p:nvSpPr>
        <p:spPr>
          <a:xfrm flipH="1">
            <a:off x="2091598" y="6906417"/>
            <a:ext cx="4754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「ジョキント」</a:t>
            </a:r>
            <a:r>
              <a:rPr kumimoji="1" lang="ja-JP" altLang="en-US" sz="2400" b="1" dirty="0"/>
              <a:t>（</a:t>
            </a:r>
            <a:r>
              <a:rPr kumimoji="1" lang="en-US" altLang="ja-JP" sz="2400" b="1" dirty="0"/>
              <a:t>JOKINT</a:t>
            </a:r>
            <a:r>
              <a:rPr lang="ja-JP" altLang="en-US" sz="2400" b="1" dirty="0"/>
              <a:t>）</a:t>
            </a:r>
            <a:r>
              <a:rPr kumimoji="1" lang="ja-JP" altLang="en-US" sz="3200" b="1" dirty="0"/>
              <a:t>　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A9ADC37-7F23-F212-DF54-D7D3D26AB667}"/>
              </a:ext>
            </a:extLst>
          </p:cNvPr>
          <p:cNvSpPr txBox="1"/>
          <p:nvPr/>
        </p:nvSpPr>
        <p:spPr>
          <a:xfrm>
            <a:off x="2480154" y="7636785"/>
            <a:ext cx="38523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ジョーキング・</a:t>
            </a:r>
            <a:r>
              <a:rPr kumimoji="1" lang="ja-JP" altLang="en-US" sz="2000" b="1" dirty="0"/>
              <a:t>インテリジェンス</a:t>
            </a:r>
            <a:endParaRPr kumimoji="1" lang="en-US" altLang="ja-JP" sz="2000" b="1" dirty="0"/>
          </a:p>
          <a:p>
            <a:r>
              <a:rPr kumimoji="1" lang="ja-JP" altLang="en-US" b="1" dirty="0"/>
              <a:t>（</a:t>
            </a:r>
            <a:r>
              <a:rPr kumimoji="1" lang="en-US" altLang="ja-JP" b="1" dirty="0"/>
              <a:t>Joking Intelligence</a:t>
            </a:r>
            <a:r>
              <a:rPr kumimoji="1" lang="ja-JP" altLang="en-US" b="1" dirty="0"/>
              <a:t>）ジョークを</a:t>
            </a:r>
            <a:endParaRPr kumimoji="1" lang="en-US" altLang="ja-JP" b="1" dirty="0"/>
          </a:p>
          <a:p>
            <a:r>
              <a:rPr kumimoji="1" lang="ja-JP" altLang="en-US" b="1" dirty="0"/>
              <a:t>発信し、笑って平和を実現する。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36F0747-B2DC-4C2F-6FE1-A7DD920B59C2}"/>
              </a:ext>
            </a:extLst>
          </p:cNvPr>
          <p:cNvSpPr/>
          <p:nvPr/>
        </p:nvSpPr>
        <p:spPr>
          <a:xfrm>
            <a:off x="311901" y="3315791"/>
            <a:ext cx="1580425" cy="143633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B742550-6F4D-63E1-1CD2-9368BDC17AC5}"/>
              </a:ext>
            </a:extLst>
          </p:cNvPr>
          <p:cNvSpPr txBox="1"/>
          <p:nvPr/>
        </p:nvSpPr>
        <p:spPr>
          <a:xfrm>
            <a:off x="1933886" y="3055094"/>
            <a:ext cx="6092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b="1" dirty="0"/>
              <a:t>「オシント」　</a:t>
            </a:r>
            <a:r>
              <a:rPr lang="ja-JP" altLang="en-US" sz="2400" b="1" dirty="0"/>
              <a:t>（</a:t>
            </a:r>
            <a:r>
              <a:rPr lang="en-US" altLang="ja-JP" sz="2400" b="1" dirty="0" err="1"/>
              <a:t>OSiNT</a:t>
            </a:r>
            <a:r>
              <a:rPr lang="ja-JP" altLang="en-US" sz="2400" b="1" dirty="0"/>
              <a:t>）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FD684CA0-B705-4EBC-6D87-BD675CCDFF01}"/>
              </a:ext>
            </a:extLst>
          </p:cNvPr>
          <p:cNvSpPr/>
          <p:nvPr/>
        </p:nvSpPr>
        <p:spPr>
          <a:xfrm>
            <a:off x="2120996" y="2984574"/>
            <a:ext cx="4124259" cy="64241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56633D83-D27E-B3A4-E0F6-19A11DA6875B}"/>
              </a:ext>
            </a:extLst>
          </p:cNvPr>
          <p:cNvSpPr/>
          <p:nvPr/>
        </p:nvSpPr>
        <p:spPr>
          <a:xfrm>
            <a:off x="2119201" y="4912658"/>
            <a:ext cx="4145428" cy="64241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6ABF39BA-8097-9A9B-91E6-9D146BBF4EA1}"/>
              </a:ext>
            </a:extLst>
          </p:cNvPr>
          <p:cNvSpPr/>
          <p:nvPr/>
        </p:nvSpPr>
        <p:spPr>
          <a:xfrm>
            <a:off x="2255395" y="6840741"/>
            <a:ext cx="4145428" cy="66748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A6F3E58-23D8-7873-0479-5DE2492CC814}"/>
              </a:ext>
            </a:extLst>
          </p:cNvPr>
          <p:cNvSpPr/>
          <p:nvPr/>
        </p:nvSpPr>
        <p:spPr>
          <a:xfrm>
            <a:off x="295393" y="5286605"/>
            <a:ext cx="1580425" cy="143633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C3527AC-458D-4A67-4392-5278ECC431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065" y="7089290"/>
            <a:ext cx="1759564" cy="167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4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8" grpId="0"/>
      <p:bldP spid="14" grpId="0"/>
      <p:bldP spid="7" grpId="0"/>
      <p:bldP spid="10" grpId="0"/>
      <p:bldP spid="12" grpId="0" animBg="1"/>
      <p:bldP spid="19" grpId="0"/>
      <p:bldP spid="20" grpId="0" animBg="1"/>
      <p:bldP spid="21" grpId="0" animBg="1"/>
      <p:bldP spid="22" grpId="0" animBg="1"/>
      <p:bldP spid="25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2243</TotalTime>
  <Words>146</Words>
  <Application>Microsoft Office PowerPoint</Application>
  <PresentationFormat>画面に合わせる (4:3)</PresentationFormat>
  <Paragraphs>21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游ゴシック</vt:lpstr>
      <vt:lpstr>Arial</vt:lpstr>
      <vt:lpstr>Calibri</vt:lpstr>
      <vt:lpstr>Calibri Light</vt:lpstr>
      <vt:lpstr>Century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三浦 邦夫</dc:creator>
  <cp:lastModifiedBy>三浦 邦夫</cp:lastModifiedBy>
  <cp:revision>109</cp:revision>
  <cp:lastPrinted>2022-05-23T00:22:44Z</cp:lastPrinted>
  <dcterms:created xsi:type="dcterms:W3CDTF">2021-09-11T12:07:54Z</dcterms:created>
  <dcterms:modified xsi:type="dcterms:W3CDTF">2022-05-23T01:47:51Z</dcterms:modified>
</cp:coreProperties>
</file>