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Lst>
  <p:sldSz cx="6858000" cy="9906000" type="A4"/>
  <p:notesSz cx="6858000"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5A72F8-4BD2-4744-A566-54D889767C02}" v="17" dt="2022-01-27T14:00:40.3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4" autoAdjust="0"/>
    <p:restoredTop sz="94660"/>
  </p:normalViewPr>
  <p:slideViewPr>
    <p:cSldViewPr snapToGrid="0" showGuides="1">
      <p:cViewPr varScale="1">
        <p:scale>
          <a:sx n="44" d="100"/>
          <a:sy n="44" d="100"/>
        </p:scale>
        <p:origin x="2160" y="4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野本 浩一" userId="cfd5a88f1889c806" providerId="LiveId" clId="{2C5A72F8-4BD2-4744-A566-54D889767C02}"/>
    <pc:docChg chg="custSel addSld modSld sldOrd">
      <pc:chgData name="野本 浩一" userId="cfd5a88f1889c806" providerId="LiveId" clId="{2C5A72F8-4BD2-4744-A566-54D889767C02}" dt="2022-01-27T14:00:40.376" v="89"/>
      <pc:docMkLst>
        <pc:docMk/>
      </pc:docMkLst>
      <pc:sldChg chg="modSp new mod ord">
        <pc:chgData name="野本 浩一" userId="cfd5a88f1889c806" providerId="LiveId" clId="{2C5A72F8-4BD2-4744-A566-54D889767C02}" dt="2022-01-27T14:00:40.376" v="89"/>
        <pc:sldMkLst>
          <pc:docMk/>
          <pc:sldMk cId="4073591131" sldId="258"/>
        </pc:sldMkLst>
        <pc:spChg chg="mod">
          <ac:chgData name="野本 浩一" userId="cfd5a88f1889c806" providerId="LiveId" clId="{2C5A72F8-4BD2-4744-A566-54D889767C02}" dt="2022-01-27T14:00:40.376" v="89"/>
          <ac:spMkLst>
            <pc:docMk/>
            <pc:sldMk cId="4073591131" sldId="258"/>
            <ac:spMk id="2" creationId="{9358DE4F-FD3D-4E08-A823-AC45253C8E5A}"/>
          </ac:spMkLst>
        </pc:spChg>
        <pc:spChg chg="mod">
          <ac:chgData name="野本 浩一" userId="cfd5a88f1889c806" providerId="LiveId" clId="{2C5A72F8-4BD2-4744-A566-54D889767C02}" dt="2022-01-27T14:00:05.916" v="4" actId="27636"/>
          <ac:spMkLst>
            <pc:docMk/>
            <pc:sldMk cId="4073591131" sldId="258"/>
            <ac:spMk id="3" creationId="{EA367508-8DA8-4AEE-9FF3-34FE0ABC52D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1551495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4174406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364431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3253947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1782931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2659205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136750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1600487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1485717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267984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4E8687B-8C88-4FAF-BA19-CB715A19C5E4}" type="datetimeFigureOut">
              <a:rPr kumimoji="1" lang="ja-JP" altLang="en-US" smtClean="0"/>
              <a:t>2022/1/27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322797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4E8687B-8C88-4FAF-BA19-CB715A19C5E4}" type="datetimeFigureOut">
              <a:rPr kumimoji="1" lang="ja-JP" altLang="en-US" smtClean="0"/>
              <a:t>2022/1/27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3CE6AB0-CF48-4DE1-96D3-46AB44567137}" type="slidenum">
              <a:rPr kumimoji="1" lang="ja-JP" altLang="en-US" smtClean="0"/>
              <a:t>‹#›</a:t>
            </a:fld>
            <a:endParaRPr kumimoji="1" lang="ja-JP" altLang="en-US"/>
          </a:p>
        </p:txBody>
      </p:sp>
    </p:spTree>
    <p:extLst>
      <p:ext uri="{BB962C8B-B14F-4D97-AF65-F5344CB8AC3E}">
        <p14:creationId xmlns:p14="http://schemas.microsoft.com/office/powerpoint/2010/main" val="1705240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ja.wikipedia.org/wiki/Bye_Bye_My_Love_(U_are_the_one)" TargetMode="External"/><Relationship Id="rId13" Type="http://schemas.openxmlformats.org/officeDocument/2006/relationships/hyperlink" Target="https://ja.wikipedia.org/wiki/%E5%B2%B8%E8%B0%B7%E4%BA%94%E6%9C%97" TargetMode="External"/><Relationship Id="rId18" Type="http://schemas.openxmlformats.org/officeDocument/2006/relationships/hyperlink" Target="https://ja.wikipedia.org/wiki/%E6%B1%9F%E6%88%B8%E6%99%82%E4%BB%A3" TargetMode="External"/><Relationship Id="rId3" Type="http://schemas.openxmlformats.org/officeDocument/2006/relationships/hyperlink" Target="https://ja.wikipedia.org/wiki/%E5%8B%9D%E6%89%8B%E3%81%AB%E3%82%B7%E3%83%B3%E3%83%89%E3%83%90%E3%83%83%E3%83%89" TargetMode="External"/><Relationship Id="rId21" Type="http://schemas.openxmlformats.org/officeDocument/2006/relationships/hyperlink" Target="https://ja.wikipedia.org/wiki/%E3%83%9F%E3%83%83%E3%83%84%E3%83%BB%E3%83%9E%E3%83%B3%E3%82%B0%E3%83%AD%E3%83%BC%E3%83%96" TargetMode="External"/><Relationship Id="rId7" Type="http://schemas.openxmlformats.org/officeDocument/2006/relationships/hyperlink" Target="https://ja.wikipedia.org/wiki/%E3%83%81%E3%83%A3%E3%82%B3%E3%81%AE%E6%B5%B7%E5%B2%B8%E7%89%A9%E8%AA%9E" TargetMode="External"/><Relationship Id="rId12" Type="http://schemas.openxmlformats.org/officeDocument/2006/relationships/hyperlink" Target="https://ja.wikipedia.org/wiki/%E3%82%A2%E3%83%80%E3%83%AB%E3%83%88%E3%83%93%E3%83%87%E3%82%AA" TargetMode="External"/><Relationship Id="rId17" Type="http://schemas.openxmlformats.org/officeDocument/2006/relationships/hyperlink" Target="https://ja.wikipedia.org/wiki/%E9%BD%8B%E8%97%A4%E5%AD%9D_(%E6%95%99%E8%82%B2%E5%AD%A6%E8%80%85)" TargetMode="External"/><Relationship Id="rId2" Type="http://schemas.openxmlformats.org/officeDocument/2006/relationships/hyperlink" Target="https://ja.wikipedia.org/wiki/%E9%9D%92%E5%B1%B1%E5%AD%A6%E9%99%A2%E5%A4%A7%E5%AD%A6" TargetMode="External"/><Relationship Id="rId16" Type="http://schemas.openxmlformats.org/officeDocument/2006/relationships/hyperlink" Target="https://ja.wikipedia.org/wiki/%E6%95%99%E6%8E%88" TargetMode="External"/><Relationship Id="rId20" Type="http://schemas.openxmlformats.org/officeDocument/2006/relationships/hyperlink" Target="https://ja.wikipedia.org/wiki/%E7%AB%A5%E8%B2%9E" TargetMode="External"/><Relationship Id="rId1" Type="http://schemas.openxmlformats.org/officeDocument/2006/relationships/slideLayout" Target="../slideLayouts/slideLayout2.xml"/><Relationship Id="rId6" Type="http://schemas.openxmlformats.org/officeDocument/2006/relationships/hyperlink" Target="https://ja.wikipedia.org/wiki/1980%E5%B9%B4%E4%BB%A3" TargetMode="External"/><Relationship Id="rId11" Type="http://schemas.openxmlformats.org/officeDocument/2006/relationships/hyperlink" Target="https://ja.wikipedia.org/wiki/%E6%81%8B%E6%84%9B" TargetMode="External"/><Relationship Id="rId5" Type="http://schemas.openxmlformats.org/officeDocument/2006/relationships/hyperlink" Target="https://ja.wikipedia.org/wiki/%E3%81%84%E3%81%A8%E3%81%97%E3%81%AE%E3%82%A8%E3%83%AA%E3%83%BC" TargetMode="External"/><Relationship Id="rId15" Type="http://schemas.openxmlformats.org/officeDocument/2006/relationships/hyperlink" Target="https://ja.wikipedia.org/wiki/%E6%98%8E%E6%B2%BB%E5%A4%A7%E5%AD%A6%E6%96%87%E5%AD%A6%E9%83%A8" TargetMode="External"/><Relationship Id="rId10" Type="http://schemas.openxmlformats.org/officeDocument/2006/relationships/hyperlink" Target="https://ja.wikipedia.org/wiki/%E6%A5%BD%E6%9B%B2" TargetMode="External"/><Relationship Id="rId19" Type="http://schemas.openxmlformats.org/officeDocument/2006/relationships/hyperlink" Target="https://ja.wikipedia.org/wiki/%E5%BE%B3%E5%85%89%E6%AD%A3%E8%A1%8C" TargetMode="External"/><Relationship Id="rId4" Type="http://schemas.openxmlformats.org/officeDocument/2006/relationships/hyperlink" Target="https://ja.wikipedia.org/wiki/%E3%83%A1%E3%82%B8%E3%83%A3%E3%83%BC%E3%83%BB%E3%83%87%E3%83%93%E3%83%A5%E3%83%BC_(%E9%9F%B3%E6%A5%BD%E5%AE%B6)" TargetMode="External"/><Relationship Id="rId9" Type="http://schemas.openxmlformats.org/officeDocument/2006/relationships/hyperlink" Target="https://ja.wikipedia.org/wiki/TSUNAMI" TargetMode="External"/><Relationship Id="rId14" Type="http://schemas.openxmlformats.org/officeDocument/2006/relationships/hyperlink" Target="https://ja.wikipedia.org/wiki/%E5%AF%BA%E8%84%87%E5%BA%B7%E6%96%87" TargetMode="External"/><Relationship Id="rId22" Type="http://schemas.openxmlformats.org/officeDocument/2006/relationships/hyperlink" Target="https://ja.wikipedia.org/wiki/%E5%8A%A0%E5%B1%B1%E9%9B%84%E4%B8%89"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ja.wikipedia.org/wiki/%E6%9D%B1%E9%87%8E%E5%9C%AD%E5%90%BE" TargetMode="External"/><Relationship Id="rId13" Type="http://schemas.openxmlformats.org/officeDocument/2006/relationships/hyperlink" Target="https://ja.wikipedia.org/wiki/%E6%9D%B1%E4%BA%AC%E3%83%89%E3%83%BC%E3%83%A0" TargetMode="External"/><Relationship Id="rId3" Type="http://schemas.openxmlformats.org/officeDocument/2006/relationships/hyperlink" Target="https://ja.wikipedia.org/wiki/%E3%83%87%E3%83%BC%E3%83%88#%E6%A6%82%E8%AA%AC" TargetMode="External"/><Relationship Id="rId7" Type="http://schemas.openxmlformats.org/officeDocument/2006/relationships/hyperlink" Target="https://ja.wikipedia.org/wiki/%E3%82%8B%E3%82%8B%E3%81%B6" TargetMode="External"/><Relationship Id="rId12" Type="http://schemas.openxmlformats.org/officeDocument/2006/relationships/hyperlink" Target="https://ja.wikipedia.org/wiki/%E3%81%8A%E3%81%84%E3%81%97%E3%81%84%E8%91%A1%E8%90%84%E3%81%AE%E6%97%85%E3%83%A9%E3%82%A4%E3%83%96_%E2%80%93at_DOME_%26_%E6%97%A5%E6%9C%AC%E6%AD%A6%E9%81%93%E9%A4%A8-" TargetMode="External"/><Relationship Id="rId2" Type="http://schemas.openxmlformats.org/officeDocument/2006/relationships/hyperlink" Target="https://ja.wikipedia.org/wiki/%E5%A7%A6%E9%80%9A" TargetMode="External"/><Relationship Id="rId1" Type="http://schemas.openxmlformats.org/officeDocument/2006/relationships/slideLayout" Target="../slideLayouts/slideLayout1.xml"/><Relationship Id="rId6" Type="http://schemas.openxmlformats.org/officeDocument/2006/relationships/hyperlink" Target="https://ja.wikipedia.org/wiki/%E3%81%98%E3%82%83%E3%82%89%E3%82%93" TargetMode="External"/><Relationship Id="rId11" Type="http://schemas.openxmlformats.org/officeDocument/2006/relationships/hyperlink" Target="https://ja.wikipedia.org/wiki/%E3%83%AD%E3%82%B1%E3%83%83%E3%83%88%E3%83%8B%E3%83%A5%E3%83%BC%E3%82%B924" TargetMode="External"/><Relationship Id="rId5" Type="http://schemas.openxmlformats.org/officeDocument/2006/relationships/hyperlink" Target="https://ja.wikipedia.org/wiki/%E5%A4%A7%E9%BB%92%E5%9F%A0%E9%A0%AD" TargetMode="External"/><Relationship Id="rId10" Type="http://schemas.openxmlformats.org/officeDocument/2006/relationships/hyperlink" Target="https://ja.wikipedia.org/wiki/%E5%A4%9C%E6%98%8E%E3%81%91%E3%81%AE%E8%A1%97%E3%81%A7" TargetMode="External"/><Relationship Id="rId4" Type="http://schemas.openxmlformats.org/officeDocument/2006/relationships/hyperlink" Target="https://ja.wikipedia.org/wiki/%E6%A8%AA%E6%B5%9C%E5%B8%82" TargetMode="External"/><Relationship Id="rId9" Type="http://schemas.openxmlformats.org/officeDocument/2006/relationships/hyperlink" Target="https://ja.wikipedia.org/wiki/%E9%95%B7%E7%B7%A8%E5%B0%8F%E8%AA%AC" TargetMode="External"/><Relationship Id="rId14" Type="http://schemas.openxmlformats.org/officeDocument/2006/relationships/hyperlink" Target="https://ja.wikipedia.org/wiki/Sports_Graphic_Number"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ja.wikipedia.org/wiki/TBS%E6%9C%A8%E6%9B%9C10%E6%99%82%E6%9E%A0%E3%81%AE%E9%80%A3%E7%B6%9A%E3%83%89%E3%83%A9%E3%83%9E" TargetMode="External"/><Relationship Id="rId3" Type="http://schemas.openxmlformats.org/officeDocument/2006/relationships/image" Target="../media/image2.jpeg"/><Relationship Id="rId7" Type="http://schemas.openxmlformats.org/officeDocument/2006/relationships/hyperlink" Target="https://ja.wikipedia.org/wiki/TBS%E3%83%86%E3%83%AC%E3%83%93"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ja.wikipedia.org/wiki/%E6%A1%91%E7%94%B0%E4%BD%B3%E7%A5%90" TargetMode="External"/><Relationship Id="rId11" Type="http://schemas.openxmlformats.org/officeDocument/2006/relationships/hyperlink" Target="https://ja.wikipedia.org/wiki/%E4%B8%89%E3%83%84%E7%9F%A2%E3%82%B5%E3%82%A4%E3%83%80%E3%83%BC" TargetMode="External"/><Relationship Id="rId5" Type="http://schemas.openxmlformats.org/officeDocument/2006/relationships/image" Target="../media/image4.jpeg"/><Relationship Id="rId10" Type="http://schemas.openxmlformats.org/officeDocument/2006/relationships/hyperlink" Target="https://ja.wikipedia.org/wiki/%E3%82%A2%E3%82%B5%E3%83%92%E9%A3%B2%E6%96%99" TargetMode="External"/><Relationship Id="rId4" Type="http://schemas.openxmlformats.org/officeDocument/2006/relationships/image" Target="../media/image3.jpeg"/><Relationship Id="rId9" Type="http://schemas.openxmlformats.org/officeDocument/2006/relationships/hyperlink" Target="https://ja.wikipedia.org/wiki/Sweet_Seas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58DE4F-FD3D-4E08-A823-AC45253C8E5A}"/>
              </a:ext>
            </a:extLst>
          </p:cNvPr>
          <p:cNvSpPr>
            <a:spLocks noGrp="1"/>
          </p:cNvSpPr>
          <p:nvPr>
            <p:ph type="title"/>
          </p:nvPr>
        </p:nvSpPr>
        <p:spPr/>
        <p:txBody>
          <a:bodyPr/>
          <a:lstStyle/>
          <a:p>
            <a:r>
              <a:rPr kumimoji="1" lang="ja-JP" altLang="en-US" dirty="0"/>
              <a:t>サザン・・・前説明です</a:t>
            </a:r>
            <a:br>
              <a:rPr kumimoji="1" lang="en-US" altLang="ja-JP" dirty="0"/>
            </a:br>
            <a:r>
              <a:rPr kumimoji="1" lang="ja-JP" altLang="en-US" dirty="0"/>
              <a:t>読んだら　次頁へ</a:t>
            </a:r>
          </a:p>
        </p:txBody>
      </p:sp>
      <p:sp>
        <p:nvSpPr>
          <p:cNvPr id="3" name="コンテンツ プレースホルダー 2">
            <a:extLst>
              <a:ext uri="{FF2B5EF4-FFF2-40B4-BE49-F238E27FC236}">
                <a16:creationId xmlns:a16="http://schemas.microsoft.com/office/drawing/2014/main" id="{EA367508-8DA8-4AEE-9FF3-34FE0ABC52D3}"/>
              </a:ext>
            </a:extLst>
          </p:cNvPr>
          <p:cNvSpPr>
            <a:spLocks noGrp="1"/>
          </p:cNvSpPr>
          <p:nvPr>
            <p:ph idx="1"/>
          </p:nvPr>
        </p:nvSpPr>
        <p:spPr/>
        <p:txBody>
          <a:bodyPr>
            <a:normAutofit fontScale="77500" lnSpcReduction="20000"/>
          </a:bodyPr>
          <a:lstStyle/>
          <a:p>
            <a:pPr algn="just">
              <a:lnSpc>
                <a:spcPts val="2000"/>
              </a:lnSpc>
            </a:pP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サザンオールスターズ（桑田佳祐）</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lnSpc>
                <a:spcPts val="2000"/>
              </a:lnSpc>
              <a:buFont typeface="Wingdings" panose="05000000000000000000" pitchFamily="2" charset="2"/>
              <a:buChar char=""/>
            </a:pP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１９５６年２月２６日（６６歳）神奈川県茅ヶ崎市生まれ。</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lnSpc>
                <a:spcPts val="2000"/>
              </a:lnSpc>
              <a:buFont typeface="Wingdings" panose="05000000000000000000" pitchFamily="2" charset="2"/>
              <a:buChar char=""/>
            </a:pP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2" tooltip="青山学院大学"/>
              </a:rPr>
              <a:t>青山学院大学</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で結成され、</a:t>
            </a:r>
            <a:r>
              <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1974</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年から断続的に活動。</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lnSpc>
                <a:spcPts val="2000"/>
              </a:lnSpc>
              <a:buFont typeface="Wingdings" panose="05000000000000000000" pitchFamily="2" charset="2"/>
              <a:buChar char=""/>
            </a:pPr>
            <a:r>
              <a:rPr lang="en-US" altLang="ja-JP" sz="1050" kern="100" dirty="0">
                <a:effectLst/>
                <a:latin typeface="Meiryo UI" panose="020B0604030504040204" pitchFamily="50" charset="-128"/>
                <a:ea typeface="游明朝" panose="02020400000000000000" pitchFamily="18" charset="-128"/>
                <a:cs typeface="Times New Roman" panose="02020603050405020304" pitchFamily="18" charset="0"/>
              </a:rPr>
              <a:t>1978</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年に「</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3" tooltip="勝手にシンドバッド"/>
              </a:rPr>
              <a:t>勝手にシンドバッド</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」で</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4" tooltip="メジャー・デビュー (音楽家)"/>
              </a:rPr>
              <a:t>メジャ</a:t>
            </a:r>
            <a:r>
              <a:rPr lang="en-US" altLang="ja-JP" sz="1050" u="sng" kern="100" dirty="0">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4" tooltip="メジャー・デビュー (音楽家)"/>
              </a:rPr>
              <a:t>ー・</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4" tooltip="メジャー・デビュー (音楽家)"/>
              </a:rPr>
              <a:t>デビュ</a:t>
            </a:r>
            <a:r>
              <a:rPr lang="en-US" altLang="ja-JP" sz="1050" u="sng" kern="100" dirty="0">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4" tooltip="メジャー・デビュー (音楽家)"/>
              </a:rPr>
              <a:t>ー</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1979</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年に「</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5" tooltip="いとしのエリー"/>
              </a:rPr>
              <a:t>いとしのエリ</a:t>
            </a:r>
            <a:r>
              <a:rPr lang="en-US" altLang="ja-JP" sz="1050" u="sng" kern="100" dirty="0">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5" tooltip="いとしのエリー"/>
              </a:rPr>
              <a:t>ー</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」がヒットし、</a:t>
            </a:r>
            <a:r>
              <a:rPr lang="en-US" altLang="ja-JP" sz="1050" u="sng" kern="100" dirty="0">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6" tooltip="1980年代"/>
              </a:rPr>
              <a:t>1980年代</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には 「</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7" tooltip="チャコの海岸物語"/>
              </a:rPr>
              <a:t>チャコの海岸物語</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en-US" altLang="ja-JP" sz="1050" u="sng" kern="100" dirty="0">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8" tooltip="Bye Bye My Love (U are the one)"/>
              </a:rPr>
              <a:t>Bye </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8" tooltip="Bye Bye My Love (U are the one)"/>
              </a:rPr>
              <a:t>Bye</a:t>
            </a:r>
            <a:r>
              <a:rPr lang="en-US" altLang="ja-JP" sz="1050" u="sng" kern="100" dirty="0">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8" tooltip="Bye Bye My Love (U are the one)"/>
              </a:rPr>
              <a:t> My Love (U are the one)</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」などがヒットした。</a:t>
            </a:r>
            <a:r>
              <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2000</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年には「</a:t>
            </a:r>
            <a:r>
              <a:rPr lang="en-US" altLang="ja-JP" sz="1050" u="sng" kern="100" dirty="0">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9" tooltip="TSUNAMI"/>
              </a:rPr>
              <a:t>TSUNAMI</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」がダブルミリオンを記録。</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lnSpc>
                <a:spcPts val="2000"/>
              </a:lnSpc>
              <a:buFont typeface="Wingdings" panose="05000000000000000000" pitchFamily="2" charset="2"/>
              <a:buChar char=""/>
            </a:pP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0" tooltip="楽曲"/>
              </a:rPr>
              <a:t>楽曲</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は夏をイメージしたポップスや、ロック色が圧倒的に多い。</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lnSpc>
                <a:spcPts val="2000"/>
              </a:lnSpc>
              <a:buFont typeface="Wingdings" panose="05000000000000000000" pitchFamily="2" charset="2"/>
              <a:buChar char=""/>
            </a:pP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題材は</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1" tooltip="恋愛"/>
              </a:rPr>
              <a:t>恋愛</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・情事・</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2" tooltip="アダルトビデオ"/>
              </a:rPr>
              <a:t>アダルトビデオ</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・青春　ｅｔｃ．ｅｔｃ．</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lnSpc>
                <a:spcPts val="2000"/>
              </a:lnSpc>
              <a:buFont typeface="Wingdings" panose="05000000000000000000" pitchFamily="2" charset="2"/>
              <a:buChar char=""/>
            </a:pP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各界の評価</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just">
              <a:lnSpc>
                <a:spcPts val="2000"/>
              </a:lnSpc>
              <a:buFont typeface="Wingdings" panose="05000000000000000000" pitchFamily="2" charset="2"/>
              <a:buChar char=""/>
            </a:pP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3"/>
              </a:rPr>
              <a:t>岸谷五朗</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　「桑田さんが台本をもらって曲を書くと、ものすごいものができる」</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just">
              <a:lnSpc>
                <a:spcPts val="2000"/>
              </a:lnSpc>
              <a:buFont typeface="Wingdings" panose="05000000000000000000" pitchFamily="2" charset="2"/>
              <a:buChar char=""/>
            </a:pP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4" tooltip="寺脇康文"/>
              </a:rPr>
              <a:t>寺脇康文</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　「桑田さんの曲って、心を震わせたり、踊らせたりーー耳で聴くっていうより、心に聴かせるという感じ」</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just">
              <a:lnSpc>
                <a:spcPts val="2000"/>
              </a:lnSpc>
              <a:buFont typeface="Wingdings" panose="05000000000000000000" pitchFamily="2" charset="2"/>
              <a:buChar char=""/>
            </a:pP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5"/>
              </a:rPr>
              <a:t>明治大学文学部</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6" tooltip="教授"/>
              </a:rPr>
              <a:t>教授</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7" tooltip="齋藤孝 (教育学者)"/>
              </a:rPr>
              <a:t>齋藤孝</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　「日本語の可能性を最大限に広げている」と評価。併せて、桑田のエロティックな表現について、「日本人が明らかに性を謳歌（おうか）していた</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8" tooltip="江戸時代"/>
              </a:rPr>
              <a:t>江戸時代</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の文学作品に通じるものがある」</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just">
              <a:lnSpc>
                <a:spcPts val="2000"/>
              </a:lnSpc>
              <a:buFont typeface="Wingdings" panose="05000000000000000000" pitchFamily="2" charset="2"/>
              <a:buChar char=""/>
            </a:pP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19" tooltip="徳光正行"/>
              </a:rPr>
              <a:t>徳光正行</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　「桑田さんは精神的な</a:t>
            </a:r>
            <a:r>
              <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永遠の</a:t>
            </a: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20" tooltip="童貞"/>
              </a:rPr>
              <a:t>童貞</a:t>
            </a:r>
            <a:r>
              <a:rPr lang="en-US" altLang="ja-JP" sz="1050" kern="100" dirty="0">
                <a:effectLst/>
                <a:latin typeface="Meiryo UI" panose="020B0604030504040204" pitchFamily="50" charset="-128"/>
                <a:ea typeface="游明朝" panose="02020400000000000000" pitchFamily="18" charset="-128"/>
                <a:cs typeface="Times New Roman" panose="02020603050405020304" pitchFamily="18" charset="0"/>
              </a:rPr>
              <a:t>”</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っぽい。エロ全開の曲もあれば、私小説のような美しいエロもある」</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just">
              <a:lnSpc>
                <a:spcPts val="2000"/>
              </a:lnSpc>
              <a:buFont typeface="Wingdings" panose="05000000000000000000" pitchFamily="2" charset="2"/>
              <a:buChar char=""/>
            </a:pP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21" tooltip="ミッツ・マングローブ"/>
              </a:rPr>
              <a:t>ミッツ・マングローブ</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　「セックスに憧れている中坊の妄想みたいな感じが歌詞に出てる」「生々しさがない」「これが生々しいエロだったら、老若男女に支持されるはずがない」と評価している。</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just">
              <a:lnSpc>
                <a:spcPts val="2000"/>
              </a:lnSpc>
              <a:buFont typeface="Wingdings" panose="05000000000000000000" pitchFamily="2" charset="2"/>
              <a:buChar char=""/>
            </a:pP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音楽プロデューサーの亀田誠治は、桑田の妻である原由子の存在が桑田のエロティックな表現の品格を上げていると評価、「『桑田さんのエロは、かわいいエロなんですよ。ゆるしてあげてね、みんなでパーティー楽しもうね！』といった空気を、原由子さんの存在が醸し出してくれている」と述べている。</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just">
              <a:lnSpc>
                <a:spcPts val="2000"/>
              </a:lnSpc>
              <a:buFont typeface="Wingdings" panose="05000000000000000000" pitchFamily="2" charset="2"/>
              <a:buChar char=""/>
            </a:pPr>
            <a:r>
              <a:rPr lang="en-US" altLang="ja-JP" sz="1050" u="sng" kern="100" dirty="0" err="1">
                <a:solidFill>
                  <a:srgbClr val="0563C1"/>
                </a:solidFill>
                <a:effectLst/>
                <a:latin typeface="Meiryo UI" panose="020B0604030504040204" pitchFamily="50" charset="-128"/>
                <a:ea typeface="游明朝" panose="02020400000000000000" pitchFamily="18" charset="-128"/>
                <a:cs typeface="Times New Roman" panose="02020603050405020304" pitchFamily="18" charset="0"/>
                <a:hlinkClick r:id="rId22" tooltip="加山雄三"/>
              </a:rPr>
              <a:t>加山雄三</a:t>
            </a:r>
            <a:r>
              <a:rPr lang="ja-JP" alt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は桑田のことを「本当にいいやつ。心が素晴らしいから、あんなスケベな曲が作れるんだよ」と述べている。</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2000"/>
              </a:lnSpc>
            </a:pPr>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4073591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B6F0B155-DAB9-4C2E-93ED-CCBB98EBEC38}"/>
              </a:ext>
            </a:extLst>
          </p:cNvPr>
          <p:cNvSpPr txBox="1"/>
          <p:nvPr/>
        </p:nvSpPr>
        <p:spPr>
          <a:xfrm>
            <a:off x="0" y="2330632"/>
            <a:ext cx="4991100" cy="5943678"/>
          </a:xfrm>
          <a:prstGeom prst="rect">
            <a:avLst/>
          </a:prstGeom>
          <a:noFill/>
        </p:spPr>
        <p:txBody>
          <a:bodyPr wrap="square">
            <a:spAutoFit/>
          </a:bodyPr>
          <a:lstStyle/>
          <a:p>
            <a:pPr marL="457200" algn="l">
              <a:lnSpc>
                <a:spcPct val="150000"/>
              </a:lnSpc>
              <a:spcAft>
                <a:spcPts val="120"/>
              </a:spcAft>
            </a:pP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タイトルの「</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LOVE AFFAIR</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」は「</a:t>
            </a:r>
            <a:r>
              <a:rPr lang="en-US" altLang="ja-JP" sz="1200" u="none" strike="noStrike" kern="0" dirty="0" err="1">
                <a:effectLst/>
                <a:latin typeface="Meiryo UI" panose="020B0604030504040204" pitchFamily="50" charset="-128"/>
                <a:ea typeface="游明朝" panose="02020400000000000000" pitchFamily="18" charset="-128"/>
                <a:cs typeface="Arial" panose="020B0604020202020204" pitchFamily="34" charset="0"/>
                <a:hlinkClick r:id="rId2" tooltip="姦通">
                  <a:extLst>
                    <a:ext uri="{A12FA001-AC4F-418D-AE19-62706E023703}">
                      <ahyp:hlinkClr xmlns:ahyp="http://schemas.microsoft.com/office/drawing/2018/hyperlinkcolor" val="tx"/>
                    </a:ext>
                  </a:extLst>
                </a:hlinkClick>
              </a:rPr>
              <a:t>不倫</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」を意味するものであり、不倫相手を愛するが家族も捨てる事は出来ないという男の切ない複雑な気持ち（『</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不埒ゆえに切ない</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関係』）が綴られている。</a:t>
            </a:r>
            <a:endParaRPr lang="en-US" altLang="ja-JP" sz="1200" kern="0" dirty="0">
              <a:effectLst/>
              <a:latin typeface="游明朝" panose="02020400000000000000" pitchFamily="18" charset="-128"/>
              <a:ea typeface="Meiryo UI" panose="020B0604030504040204" pitchFamily="50" charset="-128"/>
              <a:cs typeface="Arial" panose="020B0604020202020204" pitchFamily="34" charset="0"/>
            </a:endParaRPr>
          </a:p>
          <a:p>
            <a:pPr marL="457200" algn="l">
              <a:lnSpc>
                <a:spcPct val="150000"/>
              </a:lnSpc>
              <a:spcAft>
                <a:spcPts val="120"/>
              </a:spcAft>
            </a:pP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なお、桑田自身はこの曲の</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歌詞にあるような経験はした事がない</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と</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明言</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している。</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57200" algn="l">
              <a:lnSpc>
                <a:spcPct val="150000"/>
              </a:lnSpc>
              <a:spcAft>
                <a:spcPts val="120"/>
              </a:spcAft>
            </a:pP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歌詞はタイアップドラマの内容に合わせて不倫をテーマにしており、</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登場する数々の</a:t>
            </a:r>
            <a:r>
              <a:rPr lang="en-US" altLang="ja-JP" sz="1200" u="none" strike="noStrike" kern="0" dirty="0" err="1">
                <a:effectLst/>
                <a:highlight>
                  <a:srgbClr val="FFFF00"/>
                </a:highlight>
                <a:latin typeface="Meiryo UI" panose="020B0604030504040204" pitchFamily="50" charset="-128"/>
                <a:ea typeface="游明朝" panose="02020400000000000000" pitchFamily="18" charset="-128"/>
                <a:cs typeface="Arial" panose="020B0604020202020204" pitchFamily="34" charset="0"/>
                <a:hlinkClick r:id="rId3" tooltip="デート">
                  <a:extLst>
                    <a:ext uri="{A12FA001-AC4F-418D-AE19-62706E023703}">
                      <ahyp:hlinkClr xmlns:ahyp="http://schemas.microsoft.com/office/drawing/2018/hyperlinkcolor" val="tx"/>
                    </a:ext>
                  </a:extLst>
                </a:hlinkClick>
              </a:rPr>
              <a:t>デートスポット</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は、ドラマの舞台にもなっている</a:t>
            </a:r>
            <a:r>
              <a:rPr lang="en-US" altLang="ja-JP" sz="1200" u="none" strike="noStrike" kern="0" dirty="0" err="1">
                <a:effectLst/>
                <a:latin typeface="Meiryo UI" panose="020B0604030504040204" pitchFamily="50" charset="-128"/>
                <a:ea typeface="游明朝" panose="02020400000000000000" pitchFamily="18" charset="-128"/>
                <a:cs typeface="Arial" panose="020B0604020202020204" pitchFamily="34" charset="0"/>
                <a:hlinkClick r:id="rId4" tooltip="横浜市">
                  <a:extLst>
                    <a:ext uri="{A12FA001-AC4F-418D-AE19-62706E023703}">
                      <ahyp:hlinkClr xmlns:ahyp="http://schemas.microsoft.com/office/drawing/2018/hyperlinkcolor" val="tx"/>
                    </a:ext>
                  </a:extLst>
                </a:hlinkClick>
              </a:rPr>
              <a:t>横浜</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a:t>
            </a:r>
            <a:r>
              <a:rPr lang="en-US" altLang="ja-JP" sz="1200" u="none" strike="noStrike" kern="0" dirty="0" err="1">
                <a:effectLst/>
                <a:latin typeface="Meiryo UI" panose="020B0604030504040204" pitchFamily="50" charset="-128"/>
                <a:ea typeface="游明朝" panose="02020400000000000000" pitchFamily="18" charset="-128"/>
                <a:cs typeface="Arial" panose="020B0604020202020204" pitchFamily="34" charset="0"/>
                <a:hlinkClick r:id="rId5" tooltip="大黒埠頭">
                  <a:extLst>
                    <a:ext uri="{A12FA001-AC4F-418D-AE19-62706E023703}">
                      <ahyp:hlinkClr xmlns:ahyp="http://schemas.microsoft.com/office/drawing/2018/hyperlinkcolor" val="tx"/>
                    </a:ext>
                  </a:extLst>
                </a:hlinkClick>
              </a:rPr>
              <a:t>大黒埠頭</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が中心になっている。桑田はマネージャーに買ってきてもらった</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a:t>
            </a:r>
            <a:r>
              <a:rPr lang="en-US" altLang="ja-JP" sz="1200" u="none" strike="noStrike" kern="0" dirty="0" err="1">
                <a:effectLst/>
                <a:highlight>
                  <a:srgbClr val="FFFF00"/>
                </a:highlight>
                <a:latin typeface="Meiryo UI" panose="020B0604030504040204" pitchFamily="50" charset="-128"/>
                <a:ea typeface="游明朝" panose="02020400000000000000" pitchFamily="18" charset="-128"/>
                <a:cs typeface="Arial" panose="020B0604020202020204" pitchFamily="34" charset="0"/>
                <a:hlinkClick r:id="rId6" tooltip="じゃらん">
                  <a:extLst>
                    <a:ext uri="{A12FA001-AC4F-418D-AE19-62706E023703}">
                      <ahyp:hlinkClr xmlns:ahyp="http://schemas.microsoft.com/office/drawing/2018/hyperlinkcolor" val="tx"/>
                    </a:ext>
                  </a:extLst>
                </a:hlinkClick>
              </a:rPr>
              <a:t>じゃらん</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」や「</a:t>
            </a:r>
            <a:r>
              <a:rPr lang="en-US" altLang="ja-JP" sz="1200" u="none" strike="noStrike" kern="0" dirty="0" err="1">
                <a:effectLst/>
                <a:highlight>
                  <a:srgbClr val="FFFF00"/>
                </a:highlight>
                <a:latin typeface="Meiryo UI" panose="020B0604030504040204" pitchFamily="50" charset="-128"/>
                <a:ea typeface="游明朝" panose="02020400000000000000" pitchFamily="18" charset="-128"/>
                <a:cs typeface="Arial" panose="020B0604020202020204" pitchFamily="34" charset="0"/>
                <a:hlinkClick r:id="rId7" tooltip="るるぶ">
                  <a:extLst>
                    <a:ext uri="{A12FA001-AC4F-418D-AE19-62706E023703}">
                      <ahyp:hlinkClr xmlns:ahyp="http://schemas.microsoft.com/office/drawing/2018/hyperlinkcolor" val="tx"/>
                    </a:ext>
                  </a:extLst>
                </a:hlinkClick>
              </a:rPr>
              <a:t>るるぶ</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」横浜版</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を見ながらそういった場所が記載されている記事にラインマーカーを引いていったうえでこの曲の歌詞を書いた。ゆえにこの曲のことを</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「にわか」「知ったかぶりソング」</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と自虐的に語っていた。</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57200" algn="l">
              <a:lnSpc>
                <a:spcPct val="150000"/>
              </a:lnSpc>
              <a:spcAft>
                <a:spcPts val="120"/>
              </a:spcAft>
            </a:pPr>
            <a:r>
              <a:rPr lang="en-US" altLang="ja-JP" sz="1200" strike="noStrike" kern="0" dirty="0" err="1">
                <a:effectLst/>
                <a:latin typeface="Meiryo UI" panose="020B0604030504040204" pitchFamily="50" charset="-128"/>
                <a:ea typeface="游明朝" panose="02020400000000000000" pitchFamily="18" charset="-128"/>
                <a:cs typeface="Arial" panose="020B0604020202020204" pitchFamily="34" charset="0"/>
                <a:hlinkClick r:id="rId8" tooltip="東野圭吾">
                  <a:extLst>
                    <a:ext uri="{A12FA001-AC4F-418D-AE19-62706E023703}">
                      <ahyp:hlinkClr xmlns:ahyp="http://schemas.microsoft.com/office/drawing/2018/hyperlinkcolor" val="tx"/>
                    </a:ext>
                  </a:extLst>
                </a:hlinkClick>
              </a:rPr>
              <a:t>東野圭吾</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の</a:t>
            </a:r>
            <a:r>
              <a:rPr lang="en-US" altLang="ja-JP" sz="1200" strike="noStrike" kern="0" dirty="0" err="1">
                <a:effectLst/>
                <a:latin typeface="Meiryo UI" panose="020B0604030504040204" pitchFamily="50" charset="-128"/>
                <a:ea typeface="游明朝" panose="02020400000000000000" pitchFamily="18" charset="-128"/>
                <a:cs typeface="Arial" panose="020B0604020202020204" pitchFamily="34" charset="0"/>
                <a:hlinkClick r:id="rId9" tooltip="長編小説">
                  <a:extLst>
                    <a:ext uri="{A12FA001-AC4F-418D-AE19-62706E023703}">
                      <ahyp:hlinkClr xmlns:ahyp="http://schemas.microsoft.com/office/drawing/2018/hyperlinkcolor" val="tx"/>
                    </a:ext>
                  </a:extLst>
                </a:hlinkClick>
              </a:rPr>
              <a:t>長篇小説</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a:t>
            </a:r>
            <a:r>
              <a:rPr lang="en-US" altLang="ja-JP" sz="1200" strike="noStrike" kern="0" dirty="0" err="1">
                <a:effectLst/>
                <a:latin typeface="Meiryo UI" panose="020B0604030504040204" pitchFamily="50" charset="-128"/>
                <a:ea typeface="游明朝" panose="02020400000000000000" pitchFamily="18" charset="-128"/>
                <a:cs typeface="Arial" panose="020B0604020202020204" pitchFamily="34" charset="0"/>
                <a:hlinkClick r:id="rId10" tooltip="夜明けの街で">
                  <a:extLst>
                    <a:ext uri="{A12FA001-AC4F-418D-AE19-62706E023703}">
                      <ahyp:hlinkClr xmlns:ahyp="http://schemas.microsoft.com/office/drawing/2018/hyperlinkcolor" val="tx"/>
                    </a:ext>
                  </a:extLst>
                </a:hlinkClick>
              </a:rPr>
              <a:t>夜明けの街で</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』は、東野自身が「この曲にインスピレーションを受けて作品を書いた」と語っている。</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57200" algn="l">
              <a:lnSpc>
                <a:spcPct val="150000"/>
              </a:lnSpc>
              <a:spcAft>
                <a:spcPts val="120"/>
              </a:spcAft>
            </a:pPr>
            <a:r>
              <a:rPr lang="en-US" altLang="ja-JP" sz="1200" kern="0" dirty="0">
                <a:effectLst/>
                <a:latin typeface="Meiryo UI" panose="020B0604030504040204" pitchFamily="50" charset="-128"/>
                <a:ea typeface="游明朝" panose="02020400000000000000" pitchFamily="18" charset="-128"/>
                <a:cs typeface="Arial" panose="020B0604020202020204" pitchFamily="34" charset="0"/>
              </a:rPr>
              <a:t>2015</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年</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5</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月に</a:t>
            </a:r>
            <a:r>
              <a:rPr lang="en-US" altLang="ja-JP" sz="1200" strike="noStrike" kern="0" dirty="0">
                <a:effectLst/>
                <a:latin typeface="Meiryo UI" panose="020B0604030504040204" pitchFamily="50" charset="-128"/>
                <a:ea typeface="游明朝" panose="02020400000000000000" pitchFamily="18" charset="-128"/>
                <a:cs typeface="Arial" panose="020B0604020202020204" pitchFamily="34" charset="0"/>
                <a:hlinkClick r:id="rId11" tooltip="ロケットニュース24">
                  <a:extLst>
                    <a:ext uri="{A12FA001-AC4F-418D-AE19-62706E023703}">
                      <ahyp:hlinkClr xmlns:ahyp="http://schemas.microsoft.com/office/drawing/2018/hyperlinkcolor" val="tx"/>
                    </a:ext>
                  </a:extLst>
                </a:hlinkClick>
              </a:rPr>
              <a:t>ロケットニュース24</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が発表した『</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サザンファンがガチで選ぶ</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「サザンオールスターズの好きな曲」トップ</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10</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』で</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1</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位を獲得している。同ランキングは『</a:t>
            </a:r>
            <a:r>
              <a:rPr lang="en-US" altLang="ja-JP" sz="1200" strike="noStrike" kern="0" dirty="0" err="1">
                <a:effectLst/>
                <a:latin typeface="Meiryo UI" panose="020B0604030504040204" pitchFamily="50" charset="-128"/>
                <a:ea typeface="游明朝" panose="02020400000000000000" pitchFamily="18" charset="-128"/>
                <a:cs typeface="Arial" panose="020B0604020202020204" pitchFamily="34" charset="0"/>
                <a:hlinkClick r:id="rId12" tooltip="おいしい葡萄の旅ライブ –at DOME &amp; 日本武道館-">
                  <a:extLst>
                    <a:ext uri="{A12FA001-AC4F-418D-AE19-62706E023703}">
                      <ahyp:hlinkClr xmlns:ahyp="http://schemas.microsoft.com/office/drawing/2018/hyperlinkcolor" val="tx"/>
                    </a:ext>
                  </a:extLst>
                </a:hlinkClick>
              </a:rPr>
              <a:t>おいしい葡萄の旅</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a:t>
            </a:r>
            <a:r>
              <a:rPr lang="en-US" altLang="ja-JP" sz="1200" strike="noStrike" kern="0" dirty="0" err="1">
                <a:effectLst/>
                <a:latin typeface="Meiryo UI" panose="020B0604030504040204" pitchFamily="50" charset="-128"/>
                <a:ea typeface="游明朝" panose="02020400000000000000" pitchFamily="18" charset="-128"/>
                <a:cs typeface="Arial" panose="020B0604020202020204" pitchFamily="34" charset="0"/>
                <a:hlinkClick r:id="rId13" tooltip="東京ドーム">
                  <a:extLst>
                    <a:ext uri="{A12FA001-AC4F-418D-AE19-62706E023703}">
                      <ahyp:hlinkClr xmlns:ahyp="http://schemas.microsoft.com/office/drawing/2018/hyperlinkcolor" val="tx"/>
                    </a:ext>
                  </a:extLst>
                </a:hlinkClick>
              </a:rPr>
              <a:t>東京ドーム</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公演を観覧した</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100</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人のファンを対象に調査したものだった。</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57200" algn="l">
              <a:lnSpc>
                <a:spcPct val="150000"/>
              </a:lnSpc>
              <a:spcAft>
                <a:spcPts val="120"/>
              </a:spcAft>
            </a:pPr>
            <a:r>
              <a:rPr lang="en-US" altLang="ja-JP" sz="1200" kern="0" dirty="0">
                <a:effectLst/>
                <a:latin typeface="Meiryo UI" panose="020B0604030504040204" pitchFamily="50" charset="-128"/>
                <a:ea typeface="游明朝" panose="02020400000000000000" pitchFamily="18" charset="-128"/>
                <a:cs typeface="Arial" panose="020B0604020202020204" pitchFamily="34" charset="0"/>
              </a:rPr>
              <a:t>2017</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年</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10</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月</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31</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日に発売された、桑田が監修及び編集長を務めた『</a:t>
            </a:r>
            <a:r>
              <a:rPr lang="en-US" altLang="ja-JP" sz="1200" u="none" strike="noStrike" kern="0" dirty="0">
                <a:effectLst/>
                <a:latin typeface="Meiryo UI" panose="020B0604030504040204" pitchFamily="50" charset="-128"/>
                <a:ea typeface="游明朝" panose="02020400000000000000" pitchFamily="18" charset="-128"/>
                <a:cs typeface="Arial" panose="020B0604020202020204" pitchFamily="34" charset="0"/>
                <a:hlinkClick r:id="rId14" tooltip="Sports Graphic Number">
                  <a:extLst>
                    <a:ext uri="{A12FA001-AC4F-418D-AE19-62706E023703}">
                      <ahyp:hlinkClr xmlns:ahyp="http://schemas.microsoft.com/office/drawing/2018/hyperlinkcolor" val="tx"/>
                    </a:ext>
                  </a:extLst>
                </a:hlinkClick>
              </a:rPr>
              <a:t>Sports Graphic Number</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』の特別増刊号『</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Number PLUS</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』では、企画「プロボウラー</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135</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人アンケート </a:t>
            </a:r>
            <a:r>
              <a:rPr lang="ja-JP" altLang="ja-JP" sz="1200" kern="0" dirty="0">
                <a:effectLst/>
                <a:highlight>
                  <a:srgbClr val="FFFF00"/>
                </a:highlight>
                <a:latin typeface="游明朝" panose="02020400000000000000" pitchFamily="18" charset="-128"/>
                <a:ea typeface="Meiryo UI" panose="020B0604030504040204" pitchFamily="50" charset="-128"/>
                <a:cs typeface="Arial" panose="020B0604020202020204" pitchFamily="34" charset="0"/>
              </a:rPr>
              <a:t>ボウリング場で聴きたい</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桑田佳祐</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&amp;</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サザンオールスターズの唄</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BEST20</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」では、この曲が堂々の</a:t>
            </a:r>
            <a:r>
              <a:rPr lang="en-US" altLang="ja-JP" sz="1200" kern="0" dirty="0">
                <a:effectLst/>
                <a:latin typeface="游明朝" panose="02020400000000000000" pitchFamily="18" charset="-128"/>
                <a:ea typeface="Meiryo UI" panose="020B0604030504040204" pitchFamily="50" charset="-128"/>
                <a:cs typeface="Arial" panose="020B0604020202020204" pitchFamily="34" charset="0"/>
              </a:rPr>
              <a:t>1</a:t>
            </a:r>
            <a:r>
              <a:rPr lang="ja-JP" altLang="ja-JP" sz="1200" kern="0" dirty="0">
                <a:effectLst/>
                <a:latin typeface="游明朝" panose="02020400000000000000" pitchFamily="18" charset="-128"/>
                <a:ea typeface="Meiryo UI" panose="020B0604030504040204" pitchFamily="50" charset="-128"/>
                <a:cs typeface="Arial" panose="020B0604020202020204" pitchFamily="34" charset="0"/>
              </a:rPr>
              <a:t>位を飾っている。</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54320E6F-F0C3-4D0A-8AC6-044B7E8CFCAC}"/>
              </a:ext>
            </a:extLst>
          </p:cNvPr>
          <p:cNvSpPr txBox="1"/>
          <p:nvPr/>
        </p:nvSpPr>
        <p:spPr>
          <a:xfrm>
            <a:off x="1" y="186422"/>
            <a:ext cx="6857999" cy="646331"/>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じょーくさろん</a:t>
            </a:r>
            <a:endParaRPr kumimoji="1" lang="en-US" altLang="ja-JP" sz="1200" dirty="0">
              <a:latin typeface="Meiryo UI" panose="020B0604030504040204" pitchFamily="50" charset="-128"/>
              <a:ea typeface="Meiryo UI" panose="020B0604030504040204" pitchFamily="50" charset="-128"/>
            </a:endParaRPr>
          </a:p>
          <a:p>
            <a:pPr algn="r"/>
            <a:r>
              <a:rPr kumimoji="1" lang="en-US" altLang="ja-JP" sz="1200" dirty="0">
                <a:latin typeface="Meiryo UI" panose="020B0604030504040204" pitchFamily="50" charset="-128"/>
                <a:ea typeface="Meiryo UI" panose="020B0604030504040204" pitchFamily="50" charset="-128"/>
              </a:rPr>
              <a:t>2022.01.26</a:t>
            </a:r>
          </a:p>
          <a:p>
            <a:pPr algn="r"/>
            <a:r>
              <a:rPr kumimoji="1" lang="ja-JP" altLang="en-US" sz="1200" dirty="0">
                <a:latin typeface="Meiryo UI" panose="020B0604030504040204" pitchFamily="50" charset="-128"/>
                <a:ea typeface="Meiryo UI" panose="020B0604030504040204" pitchFamily="50" charset="-128"/>
              </a:rPr>
              <a:t>小宮三千夫</a:t>
            </a:r>
          </a:p>
        </p:txBody>
      </p:sp>
      <p:sp>
        <p:nvSpPr>
          <p:cNvPr id="16" name="テキスト ボックス 15">
            <a:extLst>
              <a:ext uri="{FF2B5EF4-FFF2-40B4-BE49-F238E27FC236}">
                <a16:creationId xmlns:a16="http://schemas.microsoft.com/office/drawing/2014/main" id="{06E38BFA-EC0B-4A64-A3CB-75C39CDE41F7}"/>
              </a:ext>
            </a:extLst>
          </p:cNvPr>
          <p:cNvSpPr txBox="1"/>
          <p:nvPr/>
        </p:nvSpPr>
        <p:spPr>
          <a:xfrm>
            <a:off x="0" y="1019860"/>
            <a:ext cx="5276850" cy="523220"/>
          </a:xfrm>
          <a:prstGeom prst="rect">
            <a:avLst/>
          </a:prstGeom>
          <a:noFill/>
        </p:spPr>
        <p:txBody>
          <a:bodyPr wrap="square">
            <a:spAutoFit/>
          </a:bodyPr>
          <a:lstStyle/>
          <a:p>
            <a:pPr algn="ctr"/>
            <a:r>
              <a:rPr lang="ja-JP" altLang="en-US" sz="1400" b="1" u="sng" kern="0" dirty="0">
                <a:effectLst/>
                <a:latin typeface="Meiryo UI" panose="020B0604030504040204" pitchFamily="50" charset="-128"/>
                <a:ea typeface="Meiryo UI" panose="020B0604030504040204" pitchFamily="50" charset="-128"/>
                <a:cs typeface="Arial" panose="020B0604020202020204" pitchFamily="34" charset="0"/>
              </a:rPr>
              <a:t>作詞家　桑田佳祐の代表作“</a:t>
            </a:r>
            <a:r>
              <a:rPr lang="en-US" altLang="ja-JP" sz="1400" b="1" u="sng" kern="0" dirty="0">
                <a:effectLst/>
                <a:latin typeface="Meiryo UI" panose="020B0604030504040204" pitchFamily="50" charset="-128"/>
                <a:ea typeface="Meiryo UI" panose="020B0604030504040204" pitchFamily="50" charset="-128"/>
                <a:cs typeface="Arial" panose="020B0604020202020204" pitchFamily="34" charset="0"/>
              </a:rPr>
              <a:t>LOVE AFFAIR </a:t>
            </a:r>
            <a:r>
              <a:rPr lang="ja-JP" altLang="ja-JP" sz="1400" b="1" u="sng" kern="0" dirty="0">
                <a:effectLst/>
                <a:latin typeface="Meiryo UI" panose="020B0604030504040204" pitchFamily="50" charset="-128"/>
                <a:ea typeface="Meiryo UI" panose="020B0604030504040204" pitchFamily="50" charset="-128"/>
                <a:cs typeface="Arial" panose="020B0604020202020204" pitchFamily="34" charset="0"/>
              </a:rPr>
              <a:t>〜秘密のデー</a:t>
            </a:r>
            <a:r>
              <a:rPr lang="ja-JP" altLang="en-US" sz="1400" b="1" u="sng" kern="0" dirty="0">
                <a:effectLst/>
                <a:latin typeface="Meiryo UI" panose="020B0604030504040204" pitchFamily="50" charset="-128"/>
                <a:ea typeface="Meiryo UI" panose="020B0604030504040204" pitchFamily="50" charset="-128"/>
                <a:cs typeface="Arial" panose="020B0604020202020204" pitchFamily="34" charset="0"/>
              </a:rPr>
              <a:t>ト”</a:t>
            </a:r>
            <a:endParaRPr lang="en-US" altLang="ja-JP" sz="1400" b="1" u="sng" kern="0" dirty="0">
              <a:effectLst/>
              <a:latin typeface="Meiryo UI" panose="020B0604030504040204" pitchFamily="50" charset="-128"/>
              <a:ea typeface="Meiryo UI" panose="020B0604030504040204" pitchFamily="50" charset="-128"/>
              <a:cs typeface="Arial" panose="020B0604020202020204" pitchFamily="34" charset="0"/>
            </a:endParaRPr>
          </a:p>
          <a:p>
            <a:pPr marL="457200" algn="ctr"/>
            <a:r>
              <a:rPr lang="ja-JP" altLang="en-US" sz="1400" b="1" u="sng" kern="0" dirty="0">
                <a:effectLst/>
                <a:latin typeface="Meiryo UI" panose="020B0604030504040204" pitchFamily="50" charset="-128"/>
                <a:ea typeface="Meiryo UI" panose="020B0604030504040204" pitchFamily="50" charset="-128"/>
                <a:cs typeface="Arial" panose="020B0604020202020204" pitchFamily="34" charset="0"/>
              </a:rPr>
              <a:t>について・・・</a:t>
            </a:r>
            <a:endParaRPr lang="ja-JP" altLang="en-US" sz="14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5036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Dsc00634">
            <a:extLst>
              <a:ext uri="{FF2B5EF4-FFF2-40B4-BE49-F238E27FC236}">
                <a16:creationId xmlns:a16="http://schemas.microsoft.com/office/drawing/2014/main" id="{CD4FF273-4785-4136-A406-EA6488D049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60275" y="2330086"/>
            <a:ext cx="2477659" cy="1854935"/>
          </a:xfrm>
          <a:prstGeom prst="rect">
            <a:avLst/>
          </a:prstGeom>
          <a:noFill/>
          <a:ln>
            <a:noFill/>
          </a:ln>
        </p:spPr>
      </p:pic>
      <p:pic>
        <p:nvPicPr>
          <p:cNvPr id="7" name="図 6" descr="Dsc00649">
            <a:extLst>
              <a:ext uri="{FF2B5EF4-FFF2-40B4-BE49-F238E27FC236}">
                <a16:creationId xmlns:a16="http://schemas.microsoft.com/office/drawing/2014/main" id="{3E5DD537-476A-46ED-8867-4CFAD2A580D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9053" y="6103110"/>
            <a:ext cx="2468881" cy="1849112"/>
          </a:xfrm>
          <a:prstGeom prst="rect">
            <a:avLst/>
          </a:prstGeom>
          <a:noFill/>
          <a:ln>
            <a:noFill/>
          </a:ln>
        </p:spPr>
      </p:pic>
      <p:pic>
        <p:nvPicPr>
          <p:cNvPr id="8" name="図 7" descr="Dsc00668">
            <a:extLst>
              <a:ext uri="{FF2B5EF4-FFF2-40B4-BE49-F238E27FC236}">
                <a16:creationId xmlns:a16="http://schemas.microsoft.com/office/drawing/2014/main" id="{B188F48F-CA09-4E12-B7D7-1432FAAF287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0275" y="7998254"/>
            <a:ext cx="2477659" cy="1789902"/>
          </a:xfrm>
          <a:prstGeom prst="rect">
            <a:avLst/>
          </a:prstGeom>
          <a:noFill/>
          <a:ln>
            <a:noFill/>
          </a:ln>
        </p:spPr>
      </p:pic>
      <p:pic>
        <p:nvPicPr>
          <p:cNvPr id="9" name="図 8" descr="Dsc00639">
            <a:extLst>
              <a:ext uri="{FF2B5EF4-FFF2-40B4-BE49-F238E27FC236}">
                <a16:creationId xmlns:a16="http://schemas.microsoft.com/office/drawing/2014/main" id="{9A02E854-7250-4716-AB6E-110F81A8111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57625" y="4219495"/>
            <a:ext cx="2468882" cy="1848335"/>
          </a:xfrm>
          <a:prstGeom prst="rect">
            <a:avLst/>
          </a:prstGeom>
          <a:noFill/>
          <a:ln>
            <a:noFill/>
          </a:ln>
        </p:spPr>
      </p:pic>
      <p:sp>
        <p:nvSpPr>
          <p:cNvPr id="11" name="テキスト ボックス 10">
            <a:extLst>
              <a:ext uri="{FF2B5EF4-FFF2-40B4-BE49-F238E27FC236}">
                <a16:creationId xmlns:a16="http://schemas.microsoft.com/office/drawing/2014/main" id="{F2A16F05-0F7A-4C58-895D-D2B870AD1E69}"/>
              </a:ext>
            </a:extLst>
          </p:cNvPr>
          <p:cNvSpPr txBox="1"/>
          <p:nvPr/>
        </p:nvSpPr>
        <p:spPr>
          <a:xfrm>
            <a:off x="0" y="380512"/>
            <a:ext cx="6544290" cy="9510296"/>
          </a:xfrm>
          <a:prstGeom prst="rect">
            <a:avLst/>
          </a:prstGeom>
          <a:noFill/>
        </p:spPr>
        <p:txBody>
          <a:bodyPr wrap="square">
            <a:spAutoFit/>
          </a:bodyPr>
          <a:lstStyle/>
          <a:p>
            <a:pPr algn="l"/>
            <a:r>
              <a:rPr lang="en-US" altLang="ja-JP" sz="1200" b="1" kern="0" dirty="0">
                <a:effectLst/>
                <a:latin typeface="Meiryo UI" panose="020B0604030504040204" pitchFamily="50" charset="-128"/>
                <a:ea typeface="Meiryo UI" panose="020B0604030504040204" pitchFamily="50" charset="-128"/>
                <a:cs typeface="Arial" panose="020B0604020202020204" pitchFamily="34" charset="0"/>
              </a:rPr>
              <a:t>LOVE AFFAIR </a:t>
            </a:r>
            <a:r>
              <a:rPr lang="ja-JP" altLang="ja-JP" sz="1200" b="1" kern="0" dirty="0">
                <a:effectLst/>
                <a:latin typeface="Meiryo UI" panose="020B0604030504040204" pitchFamily="50" charset="-128"/>
                <a:ea typeface="Meiryo UI" panose="020B0604030504040204" pitchFamily="50" charset="-128"/>
                <a:cs typeface="Arial" panose="020B0604020202020204" pitchFamily="34" charset="0"/>
              </a:rPr>
              <a:t>〜秘密のデート</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（作詞・作曲</a:t>
            </a:r>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a:t>
            </a:r>
            <a:r>
              <a:rPr lang="en-US" altLang="ja-JP" sz="1200" strike="noStrike" kern="0" dirty="0" err="1">
                <a:effectLst/>
                <a:latin typeface="Meiryo UI" panose="020B0604030504040204" pitchFamily="50" charset="-128"/>
                <a:ea typeface="Meiryo UI" panose="020B0604030504040204" pitchFamily="50" charset="-128"/>
                <a:cs typeface="Arial" panose="020B0604020202020204" pitchFamily="34" charset="0"/>
                <a:hlinkClick r:id="rId6" tooltip="桑田佳祐">
                  <a:extLst>
                    <a:ext uri="{A12FA001-AC4F-418D-AE19-62706E023703}">
                      <ahyp:hlinkClr xmlns:ahyp="http://schemas.microsoft.com/office/drawing/2018/hyperlinkcolor" val="tx"/>
                    </a:ext>
                  </a:extLst>
                </a:hlinkClick>
              </a:rPr>
              <a:t>桑田佳祐</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　編曲</a:t>
            </a:r>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サザンオールスターズ　弦編曲</a:t>
            </a:r>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島健　管編曲</a:t>
            </a:r>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山本拓夫）</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en-US" altLang="ja-JP" sz="1200" strike="noStrike" kern="0" dirty="0">
                <a:effectLst/>
                <a:latin typeface="Meiryo UI" panose="020B0604030504040204" pitchFamily="50" charset="-128"/>
                <a:ea typeface="Meiryo UI" panose="020B0604030504040204" pitchFamily="50" charset="-128"/>
                <a:cs typeface="Arial" panose="020B0604020202020204" pitchFamily="34" charset="0"/>
                <a:hlinkClick r:id="rId7" tooltip="TBSテレビ">
                  <a:extLst>
                    <a:ext uri="{A12FA001-AC4F-418D-AE19-62706E023703}">
                      <ahyp:hlinkClr xmlns:ahyp="http://schemas.microsoft.com/office/drawing/2018/hyperlinkcolor" val="tx"/>
                    </a:ext>
                  </a:extLst>
                </a:hlinkClick>
              </a:rPr>
              <a:t>TBS</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系</a:t>
            </a:r>
            <a:r>
              <a:rPr lang="en-US" altLang="ja-JP" sz="1200" strike="noStrike" kern="0" dirty="0" err="1">
                <a:effectLst/>
                <a:latin typeface="Meiryo UI" panose="020B0604030504040204" pitchFamily="50" charset="-128"/>
                <a:ea typeface="Meiryo UI" panose="020B0604030504040204" pitchFamily="50" charset="-128"/>
                <a:cs typeface="Arial" panose="020B0604020202020204" pitchFamily="34" charset="0"/>
                <a:hlinkClick r:id="rId8" tooltip="TBS木曜10時枠の連続ドラマ">
                  <a:extLst>
                    <a:ext uri="{A12FA001-AC4F-418D-AE19-62706E023703}">
                      <ahyp:hlinkClr xmlns:ahyp="http://schemas.microsoft.com/office/drawing/2018/hyperlinkcolor" val="tx"/>
                    </a:ext>
                  </a:extLst>
                </a:hlinkClick>
              </a:rPr>
              <a:t>木曜ドラマ</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a:t>
            </a:r>
            <a:r>
              <a:rPr lang="en-US" altLang="ja-JP" sz="1200" strike="noStrike" kern="0" dirty="0">
                <a:effectLst/>
                <a:latin typeface="Meiryo UI" panose="020B0604030504040204" pitchFamily="50" charset="-128"/>
                <a:ea typeface="Meiryo UI" panose="020B0604030504040204" pitchFamily="50" charset="-128"/>
                <a:cs typeface="Arial" panose="020B0604020202020204" pitchFamily="34" charset="0"/>
                <a:hlinkClick r:id="rId9" tooltip="Sweet Season">
                  <a:extLst>
                    <a:ext uri="{A12FA001-AC4F-418D-AE19-62706E023703}">
                      <ahyp:hlinkClr xmlns:ahyp="http://schemas.microsoft.com/office/drawing/2018/hyperlinkcolor" val="tx"/>
                    </a:ext>
                  </a:extLst>
                </a:hlinkClick>
              </a:rPr>
              <a:t>Sweet Season</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』主題歌。</a:t>
            </a:r>
            <a:r>
              <a:rPr lang="en-US" altLang="ja-JP" sz="1200" strike="noStrike" kern="0" dirty="0" err="1">
                <a:effectLst/>
                <a:latin typeface="Meiryo UI" panose="020B0604030504040204" pitchFamily="50" charset="-128"/>
                <a:ea typeface="Meiryo UI" panose="020B0604030504040204" pitchFamily="50" charset="-128"/>
                <a:cs typeface="Arial" panose="020B0604020202020204" pitchFamily="34" charset="0"/>
                <a:hlinkClick r:id="rId10" tooltip="アサヒ飲料">
                  <a:extLst>
                    <a:ext uri="{A12FA001-AC4F-418D-AE19-62706E023703}">
                      <ahyp:hlinkClr xmlns:ahyp="http://schemas.microsoft.com/office/drawing/2018/hyperlinkcolor" val="tx"/>
                    </a:ext>
                  </a:extLst>
                </a:hlinkClick>
              </a:rPr>
              <a:t>アサヒ飲料</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a:t>
            </a:r>
            <a:r>
              <a:rPr lang="en-US" altLang="ja-JP" sz="1200" strike="noStrike" kern="0" dirty="0" err="1">
                <a:effectLst/>
                <a:latin typeface="Meiryo UI" panose="020B0604030504040204" pitchFamily="50" charset="-128"/>
                <a:ea typeface="Meiryo UI" panose="020B0604030504040204" pitchFamily="50" charset="-128"/>
                <a:cs typeface="Arial" panose="020B0604020202020204" pitchFamily="34" charset="0"/>
                <a:hlinkClick r:id="rId11" tooltip="三ツ矢サイダー">
                  <a:extLst>
                    <a:ext uri="{A12FA001-AC4F-418D-AE19-62706E023703}">
                      <ahyp:hlinkClr xmlns:ahyp="http://schemas.microsoft.com/office/drawing/2018/hyperlinkcolor" val="tx"/>
                    </a:ext>
                  </a:extLst>
                </a:hlinkClick>
              </a:rPr>
              <a:t>三ツ矢サイダ</a:t>
            </a:r>
            <a:r>
              <a:rPr lang="en-US" altLang="ja-JP" sz="1200" strike="noStrike" kern="0" dirty="0">
                <a:effectLst/>
                <a:latin typeface="Meiryo UI" panose="020B0604030504040204" pitchFamily="50" charset="-128"/>
                <a:ea typeface="Meiryo UI" panose="020B0604030504040204" pitchFamily="50" charset="-128"/>
                <a:cs typeface="Arial" panose="020B0604020202020204" pitchFamily="34" charset="0"/>
                <a:hlinkClick r:id="rId11" tooltip="三ツ矢サイダー">
                  <a:extLst>
                    <a:ext uri="{A12FA001-AC4F-418D-AE19-62706E023703}">
                      <ahyp:hlinkClr xmlns:ahyp="http://schemas.microsoft.com/office/drawing/2018/hyperlinkcolor" val="tx"/>
                    </a:ext>
                  </a:extLst>
                </a:hlinkClick>
              </a:rPr>
              <a:t>ー</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a:t>
            </a:r>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CM</a:t>
            </a:r>
            <a:r>
              <a:rPr lang="ja-JP" altLang="ja-JP" sz="1200" kern="0" dirty="0">
                <a:effectLst/>
                <a:latin typeface="Meiryo UI" panose="020B0604030504040204" pitchFamily="50" charset="-128"/>
                <a:ea typeface="Meiryo UI" panose="020B0604030504040204" pitchFamily="50" charset="-128"/>
                <a:cs typeface="Arial" panose="020B0604020202020204" pitchFamily="34" charset="0"/>
              </a:rPr>
              <a:t>ソング。</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 </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endParaRPr lang="en-US"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夜明けの街ですれ違うのは月の残骸と昨日の僕さ</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二度と戻れない境界を越えた後で</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嗚呼この胸は疼いてる</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 </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振り向くたびにせつないけれど</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君の視線を背中で受けた</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連れてかえれない黄昏に染まる家路</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嗚呼 涙隠して憂う</a:t>
            </a:r>
            <a:r>
              <a:rPr lang="en-US"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Sunday</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 </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君無しでは夜毎眠らずに</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闇をみつめていたい</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 </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マリンルージュで愛されて</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大黒埠頭</a:t>
            </a:r>
            <a:r>
              <a:rPr lang="en-US"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だいこくふとう</a:t>
            </a:r>
            <a:r>
              <a:rPr lang="en-US"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で虹を見て</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シーガーディアンで酔わされて</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まだ離れたくない 早く去かなくちゃ</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夜明けと共にこの首筋に夢の跡</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 </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愛の雫が果てた後でも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何故にこれほど優しくなれる</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二度と戻れないドラマの中の二人</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嗚呼 お互いに気づいてる</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en-US" altLang="ja-JP" sz="1200" kern="0" dirty="0">
                <a:effectLst/>
                <a:latin typeface="Meiryo UI" panose="020B0604030504040204" pitchFamily="50" charset="-128"/>
                <a:ea typeface="Meiryo UI" panose="020B0604030504040204" pitchFamily="50" charset="-128"/>
                <a:cs typeface="Arial" panose="020B0604020202020204" pitchFamily="34" charset="0"/>
              </a:rPr>
              <a:t> </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棄ても失くしも僕は出来ない</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ただそれだけは臆病なのさ</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連れて歩けない役柄はいつも他人</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嗚呼 君の仕草を真似る</a:t>
            </a:r>
            <a:r>
              <a:rPr lang="en-US" altLang="ja-JP" sz="12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Sunday</a:t>
            </a:r>
          </a:p>
          <a:p>
            <a:pPr marL="457200" algn="l"/>
            <a:endParaRPr lang="en-US" altLang="ja-JP" sz="1200" kern="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好き合うほど何も構えずに</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普通の男でいたい</a:t>
            </a:r>
          </a:p>
          <a:p>
            <a:pPr marL="457200" algn="l"/>
            <a:endPar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ボーリング場でカッコつけて</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ブルーライトバーで泣き濡れて</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ハーバービューの部屋で抱きしめ</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また口づけた</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逢いに行かなくちゃ</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儚い夢と愛の谷間で溺れたい</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endPar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マリンルージュで愛されて</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大黒埠頭</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だいこくふとう</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で虹を見て</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シーガーディアンで酔わされて</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まだ離れたくない 早く去かなくちゃ</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夜明けと共にこの首筋に夢の跡</a:t>
            </a:r>
          </a:p>
          <a:p>
            <a:pPr marL="457200" algn="l"/>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だから愛の谷間で溺れたい</a:t>
            </a:r>
          </a:p>
          <a:p>
            <a:pPr marL="457200" algn="l"/>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Oh…</a:t>
            </a:r>
          </a:p>
        </p:txBody>
      </p:sp>
    </p:spTree>
    <p:extLst>
      <p:ext uri="{BB962C8B-B14F-4D97-AF65-F5344CB8AC3E}">
        <p14:creationId xmlns:p14="http://schemas.microsoft.com/office/powerpoint/2010/main" val="173454466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1014</Words>
  <Application>Microsoft Office PowerPoint</Application>
  <PresentationFormat>A4 210 x 297 mm</PresentationFormat>
  <Paragraphs>77</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游明朝</vt:lpstr>
      <vt:lpstr>Arial</vt:lpstr>
      <vt:lpstr>Calibri</vt:lpstr>
      <vt:lpstr>Calibri Light</vt:lpstr>
      <vt:lpstr>Wingdings</vt:lpstr>
      <vt:lpstr>Office テーマ</vt:lpstr>
      <vt:lpstr>サザン・・・前説明です 読んだら　次頁へ</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三千夫 小宮</dc:creator>
  <cp:lastModifiedBy>野本 浩一</cp:lastModifiedBy>
  <cp:revision>4</cp:revision>
  <cp:lastPrinted>2022-01-25T06:38:12Z</cp:lastPrinted>
  <dcterms:created xsi:type="dcterms:W3CDTF">2022-01-25T05:17:42Z</dcterms:created>
  <dcterms:modified xsi:type="dcterms:W3CDTF">2022-01-27T14:00:45Z</dcterms:modified>
</cp:coreProperties>
</file>